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7"/>
  </p:notesMasterIdLst>
  <p:handoutMasterIdLst>
    <p:handoutMasterId r:id="rId28"/>
  </p:handoutMasterIdLst>
  <p:sldIdLst>
    <p:sldId id="256" r:id="rId5"/>
    <p:sldId id="264" r:id="rId6"/>
    <p:sldId id="259" r:id="rId7"/>
    <p:sldId id="265" r:id="rId8"/>
    <p:sldId id="266" r:id="rId9"/>
    <p:sldId id="260" r:id="rId10"/>
    <p:sldId id="268" r:id="rId11"/>
    <p:sldId id="274" r:id="rId12"/>
    <p:sldId id="267" r:id="rId13"/>
    <p:sldId id="275" r:id="rId14"/>
    <p:sldId id="270" r:id="rId15"/>
    <p:sldId id="261" r:id="rId16"/>
    <p:sldId id="269" r:id="rId17"/>
    <p:sldId id="271" r:id="rId18"/>
    <p:sldId id="272" r:id="rId19"/>
    <p:sldId id="276" r:id="rId20"/>
    <p:sldId id="277" r:id="rId21"/>
    <p:sldId id="278" r:id="rId22"/>
    <p:sldId id="279" r:id="rId23"/>
    <p:sldId id="263" r:id="rId24"/>
    <p:sldId id="273" r:id="rId25"/>
    <p:sldId id="262" r:id="rId26"/>
  </p:sldIdLst>
  <p:sldSz cx="6858000" cy="9906000" type="A4"/>
  <p:notesSz cx="6858000" cy="9144000"/>
  <p:defaultTextStyle>
    <a:defPPr rtl="0">
      <a:defRPr lang="pt-pt"/>
    </a:defPPr>
    <a:lvl1pPr marL="0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269382" rtl="0" eaLnBrk="1" latinLnBrk="0" hangingPunct="1">
      <a:defRPr sz="1061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25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BBEB"/>
    <a:srgbClr val="5C292E"/>
    <a:srgbClr val="C33B3B"/>
    <a:srgbClr val="D37D7C"/>
    <a:srgbClr val="F2D9B0"/>
    <a:srgbClr val="CFBF9D"/>
    <a:srgbClr val="CEAA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1" autoAdjust="0"/>
  </p:normalViewPr>
  <p:slideViewPr>
    <p:cSldViewPr snapToGrid="0">
      <p:cViewPr>
        <p:scale>
          <a:sx n="53" d="100"/>
          <a:sy n="53" d="100"/>
        </p:scale>
        <p:origin x="2442" y="36"/>
      </p:cViewPr>
      <p:guideLst>
        <p:guide orient="horz" pos="2825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67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F5CE2ABB-3E4F-4D41-8568-7C902D834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B87AD07-52BA-4654-AB16-B5FB95B8BA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9173E72-7163-4DF2-AE00-1A7D1A926F93}" type="datetime1">
              <a:rPr lang="pt-BR" smtClean="0"/>
              <a:t>28/05/2024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0CEFF96-CB5A-4136-B37B-371A897ECA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B980E3A-98E2-4FFC-B81C-C354A7B3B9F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2EF6829-522D-411D-99E3-19D7738EEB8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5394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86AD2D-C501-4708-9AF6-D1D36192265B}" type="datetime1">
              <a:rPr lang="pt-BR" noProof="0" smtClean="0"/>
              <a:t>28/05/2024</a:t>
            </a:fld>
            <a:endParaRPr lang="pt-BR" noProof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360613" y="1143000"/>
            <a:ext cx="21367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B98550-2AA3-427C-8530-E6B958473202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737031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1pPr>
    <a:lvl2pPr marL="269382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2pPr>
    <a:lvl3pPr marL="538764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3pPr>
    <a:lvl4pPr marL="808147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4pPr>
    <a:lvl5pPr marL="1077529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5pPr>
    <a:lvl6pPr marL="1346911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6pPr>
    <a:lvl7pPr marL="1616293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7pPr>
    <a:lvl8pPr marL="1885676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8pPr>
    <a:lvl9pPr marL="2155058" algn="l" defTabSz="538764" rtl="0" eaLnBrk="1" latinLnBrk="0" hangingPunct="1">
      <a:defRPr sz="7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>
          <a:xfrm>
            <a:off x="2360613" y="1143000"/>
            <a:ext cx="2136775" cy="30861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EB98550-2AA3-427C-8530-E6B95847320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47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05269-D5AC-4872-A436-178C59502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527224"/>
            <a:ext cx="5915025" cy="1914450"/>
          </a:xfrm>
          <a:prstGeom prst="rect">
            <a:avLst/>
          </a:prstGeo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332557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05269-D5AC-4872-A436-178C59502E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488" y="527224"/>
            <a:ext cx="5915025" cy="1914450"/>
          </a:xfrm>
          <a:prstGeom prst="rect">
            <a:avLst/>
          </a:prstGeo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9B91648-3E62-437A-9B2B-F30287F94D5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8296" y="4283571"/>
            <a:ext cx="5561409" cy="31227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2700"/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9310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5D961BD8-6614-4D8A-9A6F-E5F963382F71}"/>
              </a:ext>
            </a:extLst>
          </p:cNvPr>
          <p:cNvSpPr/>
          <p:nvPr userDrawn="1"/>
        </p:nvSpPr>
        <p:spPr>
          <a:xfrm>
            <a:off x="218461" y="205209"/>
            <a:ext cx="6421079" cy="902956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597" noProof="0" dirty="0"/>
          </a:p>
        </p:txBody>
      </p:sp>
    </p:spTree>
    <p:extLst>
      <p:ext uri="{BB962C8B-B14F-4D97-AF65-F5344CB8AC3E}">
        <p14:creationId xmlns:p14="http://schemas.microsoft.com/office/powerpoint/2010/main" val="1441861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1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sv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www.dio.me/users/luciano2design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Interface gráfica do usuário">
            <a:extLst>
              <a:ext uri="{FF2B5EF4-FFF2-40B4-BE49-F238E27FC236}">
                <a16:creationId xmlns:a16="http://schemas.microsoft.com/office/drawing/2014/main" id="{91D7854D-F35A-3B3F-7FDE-0E6DAF13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6" y="223936"/>
            <a:ext cx="6422799" cy="6422799"/>
          </a:xfrm>
          <a:prstGeom prst="rect">
            <a:avLst/>
          </a:prstGeom>
        </p:spPr>
      </p:pic>
      <p:sp>
        <p:nvSpPr>
          <p:cNvPr id="8" name="Título 7" hidden="1">
            <a:extLst>
              <a:ext uri="{FF2B5EF4-FFF2-40B4-BE49-F238E27FC236}">
                <a16:creationId xmlns:a16="http://schemas.microsoft.com/office/drawing/2014/main" id="{E836A675-CF30-4322-9910-D0876ADF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488" y="867668"/>
            <a:ext cx="5915025" cy="1767185"/>
          </a:xfrm>
        </p:spPr>
        <p:txBody>
          <a:bodyPr rtlCol="0"/>
          <a:lstStyle/>
          <a:p>
            <a:r>
              <a:rPr lang="pt-br" dirty="0"/>
              <a:t>Infográfico de Educação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00F7F63-7964-A76B-3CAD-EB9A0C3DCEC1}"/>
              </a:ext>
            </a:extLst>
          </p:cNvPr>
          <p:cNvGrpSpPr/>
          <p:nvPr/>
        </p:nvGrpSpPr>
        <p:grpSpPr>
          <a:xfrm>
            <a:off x="215965" y="6646884"/>
            <a:ext cx="6423903" cy="2447057"/>
            <a:chOff x="-25579" y="3493149"/>
            <a:chExt cx="3892123" cy="1847056"/>
          </a:xfrm>
        </p:grpSpPr>
        <p:grpSp>
          <p:nvGrpSpPr>
            <p:cNvPr id="9" name="Grupo 8" descr="Gráfico de cabeçalho">
              <a:extLst>
                <a:ext uri="{FF2B5EF4-FFF2-40B4-BE49-F238E27FC236}">
                  <a16:creationId xmlns:a16="http://schemas.microsoft.com/office/drawing/2014/main" id="{181D94F2-1E93-4B71-A78B-37D4B024053C}"/>
                </a:ext>
              </a:extLst>
            </p:cNvPr>
            <p:cNvGrpSpPr/>
            <p:nvPr/>
          </p:nvGrpSpPr>
          <p:grpSpPr>
            <a:xfrm>
              <a:off x="-25579" y="3493149"/>
              <a:ext cx="3892123" cy="1238095"/>
              <a:chOff x="-7141" y="5532749"/>
              <a:chExt cx="6919329" cy="2201057"/>
            </a:xfrm>
          </p:grpSpPr>
          <p:sp>
            <p:nvSpPr>
              <p:cNvPr id="190" name="Triângulo Isósceles 189">
                <a:extLst>
                  <a:ext uri="{FF2B5EF4-FFF2-40B4-BE49-F238E27FC236}">
                    <a16:creationId xmlns:a16="http://schemas.microsoft.com/office/drawing/2014/main" id="{F3581DBC-9696-4462-B3C5-767EE02860DC}"/>
                  </a:ext>
                </a:extLst>
              </p:cNvPr>
              <p:cNvSpPr/>
              <p:nvPr/>
            </p:nvSpPr>
            <p:spPr>
              <a:xfrm rot="5400000">
                <a:off x="6655238" y="7058004"/>
                <a:ext cx="243424" cy="270475"/>
              </a:xfrm>
              <a:prstGeom prst="triangle">
                <a:avLst>
                  <a:gd name="adj" fmla="val 0"/>
                </a:avLst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91" name="Retângulo 190">
                <a:extLst>
                  <a:ext uri="{FF2B5EF4-FFF2-40B4-BE49-F238E27FC236}">
                    <a16:creationId xmlns:a16="http://schemas.microsoft.com/office/drawing/2014/main" id="{C72ABDA0-C156-472C-B9ED-6805DC489C86}"/>
                  </a:ext>
                </a:extLst>
              </p:cNvPr>
              <p:cNvSpPr/>
              <p:nvPr/>
            </p:nvSpPr>
            <p:spPr>
              <a:xfrm>
                <a:off x="1" y="5532749"/>
                <a:ext cx="6912187" cy="1543969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96" name="Retângulo 195">
                <a:extLst>
                  <a:ext uri="{FF2B5EF4-FFF2-40B4-BE49-F238E27FC236}">
                    <a16:creationId xmlns:a16="http://schemas.microsoft.com/office/drawing/2014/main" id="{0D300D7F-079C-4116-A792-BD36BA3AEDE4}"/>
                  </a:ext>
                </a:extLst>
              </p:cNvPr>
              <p:cNvSpPr/>
              <p:nvPr/>
            </p:nvSpPr>
            <p:spPr>
              <a:xfrm rot="16200000">
                <a:off x="2447636" y="4622341"/>
                <a:ext cx="656688" cy="5566241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97" name="Retângulo 196">
                <a:extLst>
                  <a:ext uri="{FF2B5EF4-FFF2-40B4-BE49-F238E27FC236}">
                    <a16:creationId xmlns:a16="http://schemas.microsoft.com/office/drawing/2014/main" id="{8D1A8F03-661A-46F2-BBC9-78FA1AE202DB}"/>
                  </a:ext>
                </a:extLst>
              </p:cNvPr>
              <p:cNvSpPr/>
              <p:nvPr/>
            </p:nvSpPr>
            <p:spPr>
              <a:xfrm>
                <a:off x="5558268" y="7077117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</p:grpSp>
        <p:sp>
          <p:nvSpPr>
            <p:cNvPr id="195" name="Caixa de texto 194">
              <a:extLst>
                <a:ext uri="{FF2B5EF4-FFF2-40B4-BE49-F238E27FC236}">
                  <a16:creationId xmlns:a16="http://schemas.microsoft.com/office/drawing/2014/main" id="{B52B03A8-C706-4D1C-B84D-C2CF3E66F5F5}"/>
                </a:ext>
              </a:extLst>
            </p:cNvPr>
            <p:cNvSpPr txBox="1"/>
            <p:nvPr/>
          </p:nvSpPr>
          <p:spPr>
            <a:xfrm>
              <a:off x="504475" y="4766305"/>
              <a:ext cx="2833328" cy="5739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algn="ctr" rtl="0"/>
              <a:r>
                <a:rPr lang="pt-BR" sz="2400" b="1" spc="-84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Programação descomplicada </a:t>
              </a:r>
            </a:p>
            <a:p>
              <a:pPr algn="ctr" rtl="0"/>
              <a:r>
                <a:rPr lang="pt-BR" sz="2400" b="1" spc="-84" noProof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DLaM Display" panose="02010000000000000000" pitchFamily="2" charset="0"/>
                  <a:ea typeface="ADLaM Display" panose="02010000000000000000" pitchFamily="2" charset="0"/>
                  <a:cs typeface="ADLaM Display" panose="02010000000000000000" pitchFamily="2" charset="0"/>
                </a:rPr>
                <a:t>Para Jovens</a:t>
              </a:r>
            </a:p>
          </p:txBody>
        </p:sp>
        <p:sp>
          <p:nvSpPr>
            <p:cNvPr id="194" name="Caixa de texto 193">
              <a:extLst>
                <a:ext uri="{FF2B5EF4-FFF2-40B4-BE49-F238E27FC236}">
                  <a16:creationId xmlns:a16="http://schemas.microsoft.com/office/drawing/2014/main" id="{DB4B2506-C8BD-467C-A8A9-4B23C0D3552E}"/>
                </a:ext>
              </a:extLst>
            </p:cNvPr>
            <p:cNvSpPr txBox="1"/>
            <p:nvPr/>
          </p:nvSpPr>
          <p:spPr>
            <a:xfrm>
              <a:off x="744656" y="3640510"/>
              <a:ext cx="2504488" cy="7653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noAutofit/>
            </a:bodyPr>
            <a:lstStyle/>
            <a:p>
              <a:pPr rtl="0"/>
              <a:r>
                <a:rPr lang="pt-BR" sz="4500" b="1" spc="-169" noProof="1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Flutter Adventure:</a:t>
              </a:r>
              <a:endParaRPr lang="pt-BR" sz="3375" b="1" spc="-169" noProof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0883C3CE-CE5B-A44B-B613-404FE56C98B6}"/>
              </a:ext>
            </a:extLst>
          </p:cNvPr>
          <p:cNvGrpSpPr/>
          <p:nvPr/>
        </p:nvGrpSpPr>
        <p:grpSpPr>
          <a:xfrm>
            <a:off x="148218" y="694276"/>
            <a:ext cx="3230880" cy="924559"/>
            <a:chOff x="3055280" y="1398349"/>
            <a:chExt cx="2374474" cy="628139"/>
          </a:xfrm>
        </p:grpSpPr>
        <p:grpSp>
          <p:nvGrpSpPr>
            <p:cNvPr id="1034" name="Grupo 1033" title="Título da Seção">
              <a:extLst>
                <a:ext uri="{FF2B5EF4-FFF2-40B4-BE49-F238E27FC236}">
                  <a16:creationId xmlns:a16="http://schemas.microsoft.com/office/drawing/2014/main" id="{20434B85-96ED-49B6-9A09-5BF47EF578E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5" name="Retângulo 104">
                <a:extLst>
                  <a:ext uri="{FF2B5EF4-FFF2-40B4-BE49-F238E27FC236}">
                    <a16:creationId xmlns:a16="http://schemas.microsoft.com/office/drawing/2014/main" id="{4706127D-A2D7-44C8-9AF6-2705A19F487B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91" name="Forma livre: Forma 90">
                <a:extLst>
                  <a:ext uri="{FF2B5EF4-FFF2-40B4-BE49-F238E27FC236}">
                    <a16:creationId xmlns:a16="http://schemas.microsoft.com/office/drawing/2014/main" id="{C3D83180-0EA1-4C3E-A2CB-0156B818A52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1384250D-16D1-4C6E-9289-B0F638D91617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39" name="Retângulo: Cantos superiores arredondados 38">
                <a:extLst>
                  <a:ext uri="{FF2B5EF4-FFF2-40B4-BE49-F238E27FC236}">
                    <a16:creationId xmlns:a16="http://schemas.microsoft.com/office/drawing/2014/main" id="{403C72BC-017E-4889-86F3-EE29B4D8167C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04" name="Caixa de texto 103">
                <a:extLst>
                  <a:ext uri="{FF2B5EF4-FFF2-40B4-BE49-F238E27FC236}">
                    <a16:creationId xmlns:a16="http://schemas.microsoft.com/office/drawing/2014/main" id="{EDD96DC5-58F2-4DBD-8B2D-5E2C271130E4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FLUTTER</a:t>
                </a:r>
              </a:p>
            </p:txBody>
          </p:sp>
        </p:grpSp>
        <p:grpSp>
          <p:nvGrpSpPr>
            <p:cNvPr id="1038" name="Grupo 1037" descr="Ícone de Dispositivo&#10;">
              <a:extLst>
                <a:ext uri="{FF2B5EF4-FFF2-40B4-BE49-F238E27FC236}">
                  <a16:creationId xmlns:a16="http://schemas.microsoft.com/office/drawing/2014/main" id="{E9D88B68-15C1-4E2A-9B7E-58D9787E6AEF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138" name="Elemento gráfico 137" descr="Espaço Reservado para Ícone">
                <a:extLst>
                  <a:ext uri="{FF2B5EF4-FFF2-40B4-BE49-F238E27FC236}">
                    <a16:creationId xmlns:a16="http://schemas.microsoft.com/office/drawing/2014/main" id="{AD30BB2A-552E-417C-A91F-6A4633B7C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125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5B2CBC3C-ADFD-46E9-8879-B44F4DC951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grpSp>
        <p:nvGrpSpPr>
          <p:cNvPr id="3" name="Grupo 2" descr="Informações de rodapé, como as letras miúdas e informações de contato">
            <a:extLst>
              <a:ext uri="{FF2B5EF4-FFF2-40B4-BE49-F238E27FC236}">
                <a16:creationId xmlns:a16="http://schemas.microsoft.com/office/drawing/2014/main" id="{9C33B212-94E5-43C5-B716-960F13A6C19B}"/>
              </a:ext>
            </a:extLst>
          </p:cNvPr>
          <p:cNvGrpSpPr/>
          <p:nvPr/>
        </p:nvGrpSpPr>
        <p:grpSpPr>
          <a:xfrm>
            <a:off x="160000" y="9304968"/>
            <a:ext cx="5994821" cy="505005"/>
            <a:chOff x="330196" y="15346681"/>
            <a:chExt cx="10657460" cy="897786"/>
          </a:xfrm>
        </p:grpSpPr>
        <p:sp>
          <p:nvSpPr>
            <p:cNvPr id="235" name="Caixa de texto 234">
              <a:extLst>
                <a:ext uri="{FF2B5EF4-FFF2-40B4-BE49-F238E27FC236}">
                  <a16:creationId xmlns:a16="http://schemas.microsoft.com/office/drawing/2014/main" id="{01C3D55A-0B86-46DB-AF64-4F31713726BB}"/>
                </a:ext>
              </a:extLst>
            </p:cNvPr>
            <p:cNvSpPr txBox="1"/>
            <p:nvPr/>
          </p:nvSpPr>
          <p:spPr>
            <a:xfrm>
              <a:off x="330196" y="15346681"/>
              <a:ext cx="6339870" cy="870010"/>
            </a:xfrm>
            <a:prstGeom prst="rect">
              <a:avLst/>
            </a:prstGeom>
            <a:noFill/>
          </p:spPr>
          <p:txBody>
            <a:bodyPr wrap="square" lIns="0" tIns="0" rIns="0" bIns="0" numCol="3" spcCol="180000" rtlCol="0" anchor="t">
              <a:noAutofit/>
            </a:bodyPr>
            <a:lstStyle/>
            <a:p>
              <a:pPr rtl="0"/>
              <a:r>
                <a:rPr lang="pt-BR" sz="700" b="1" dirty="0"/>
                <a:t>E-Book destinado ao  desmitificar  o conhecimento básico para a linguagem de programação FLUTTER, linguagem desenvolvida pela gigante Google, para criação de Aplicativos  Android e </a:t>
              </a:r>
              <a:r>
                <a:rPr lang="pt-BR" sz="700" b="1" dirty="0" err="1"/>
                <a:t>IOs</a:t>
              </a:r>
              <a:br>
                <a:rPr lang="pt-BR" sz="450" noProof="1"/>
              </a:br>
              <a:endParaRPr lang="pt-BR" sz="450" noProof="1"/>
            </a:p>
          </p:txBody>
        </p:sp>
        <p:cxnSp>
          <p:nvCxnSpPr>
            <p:cNvPr id="240" name="Conector Reto 239">
              <a:extLst>
                <a:ext uri="{FF2B5EF4-FFF2-40B4-BE49-F238E27FC236}">
                  <a16:creationId xmlns:a16="http://schemas.microsoft.com/office/drawing/2014/main" id="{7ED4E148-0D51-4563-B174-52AF236A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4845903" y="15413026"/>
              <a:ext cx="0" cy="7987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Caixa de texto 237">
              <a:extLst>
                <a:ext uri="{FF2B5EF4-FFF2-40B4-BE49-F238E27FC236}">
                  <a16:creationId xmlns:a16="http://schemas.microsoft.com/office/drawing/2014/main" id="{F83096AB-0759-40E5-B99C-9775BA5A70A7}"/>
                </a:ext>
              </a:extLst>
            </p:cNvPr>
            <p:cNvSpPr txBox="1"/>
            <p:nvPr/>
          </p:nvSpPr>
          <p:spPr>
            <a:xfrm>
              <a:off x="9088982" y="15705595"/>
              <a:ext cx="1898674" cy="192208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rtl="0"/>
              <a:r>
                <a:rPr lang="pt-BR" sz="675" dirty="0" err="1"/>
                <a:t>info</a:t>
              </a:r>
              <a:r>
                <a:rPr lang="pt-BR" sz="675" dirty="0"/>
                <a:t>@</a:t>
              </a:r>
            </a:p>
          </p:txBody>
        </p:sp>
        <p:pic>
          <p:nvPicPr>
            <p:cNvPr id="241" name="Elemento gráfico 240" descr="Envelope" title="Ícone de Email do Apresentador">
              <a:extLst>
                <a:ext uri="{FF2B5EF4-FFF2-40B4-BE49-F238E27FC236}">
                  <a16:creationId xmlns:a16="http://schemas.microsoft.com/office/drawing/2014/main" id="{85278BFA-EB06-4E6C-BFA9-B61687D6F0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822346" y="15740978"/>
              <a:ext cx="149511" cy="149513"/>
            </a:xfrm>
            <a:prstGeom prst="rect">
              <a:avLst/>
            </a:prstGeom>
          </p:spPr>
        </p:pic>
        <p:sp>
          <p:nvSpPr>
            <p:cNvPr id="234" name="Caixa de texto 233">
              <a:extLst>
                <a:ext uri="{FF2B5EF4-FFF2-40B4-BE49-F238E27FC236}">
                  <a16:creationId xmlns:a16="http://schemas.microsoft.com/office/drawing/2014/main" id="{24FF8E93-AB67-479B-B2FF-01C44C3E6719}"/>
                </a:ext>
              </a:extLst>
            </p:cNvPr>
            <p:cNvSpPr txBox="1"/>
            <p:nvPr/>
          </p:nvSpPr>
          <p:spPr>
            <a:xfrm>
              <a:off x="5356317" y="15573248"/>
              <a:ext cx="1578098" cy="489329"/>
            </a:xfrm>
            <a:prstGeom prst="rect">
              <a:avLst/>
            </a:prstGeom>
            <a:noFill/>
          </p:spPr>
          <p:txBody>
            <a:bodyPr wrap="square" lIns="0" tIns="60750" rIns="0" bIns="0" rtlCol="0">
              <a:spAutoFit/>
            </a:bodyPr>
            <a:lstStyle/>
            <a:p>
              <a:pPr algn="ctr">
                <a:lnSpc>
                  <a:spcPts val="1125"/>
                </a:lnSpc>
              </a:pPr>
              <a:r>
                <a:rPr lang="pt-BR" sz="1688" b="1" spc="-84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</a:rPr>
                <a:t>LUCK</a:t>
              </a:r>
              <a:endParaRPr lang="pt-BR" sz="1603" b="1" spc="-84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endParaRPr>
            </a:p>
            <a:p>
              <a:pPr algn="ctr">
                <a:lnSpc>
                  <a:spcPts val="506"/>
                </a:lnSpc>
              </a:pPr>
              <a:r>
                <a:rPr lang="pt-BR" sz="647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orbel" panose="020B0503020204020204" pitchFamily="34" charset="0"/>
                </a:rPr>
                <a:t>GARCIA</a:t>
              </a:r>
              <a:endParaRPr lang="pt-BR" sz="731" i="1" dirty="0">
                <a:solidFill>
                  <a:schemeClr val="tx1">
                    <a:lumMod val="85000"/>
                    <a:lumOff val="15000"/>
                  </a:schemeClr>
                </a:solidFill>
                <a:latin typeface="Corbel" panose="020B0503020204020204" pitchFamily="34" charset="0"/>
              </a:endParaRPr>
            </a:p>
          </p:txBody>
        </p:sp>
        <p:cxnSp>
          <p:nvCxnSpPr>
            <p:cNvPr id="236" name="Conector Reto 235">
              <a:extLst>
                <a:ext uri="{FF2B5EF4-FFF2-40B4-BE49-F238E27FC236}">
                  <a16:creationId xmlns:a16="http://schemas.microsoft.com/office/drawing/2014/main" id="{7F934987-2D38-4869-8D64-9BE90CA1A0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/>
          </p:nvCxnSpPr>
          <p:spPr>
            <a:xfrm>
              <a:off x="7444827" y="15445755"/>
              <a:ext cx="0" cy="798712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Imagem 15" descr="Ícone&#10;&#10;Descrição gerada automaticamente">
            <a:extLst>
              <a:ext uri="{FF2B5EF4-FFF2-40B4-BE49-F238E27FC236}">
                <a16:creationId xmlns:a16="http://schemas.microsoft.com/office/drawing/2014/main" id="{42553158-AEBA-CB5B-FAC4-6EA4B1D68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39" y="7333078"/>
            <a:ext cx="1633419" cy="1633419"/>
          </a:xfrm>
          <a:prstGeom prst="rect">
            <a:avLst/>
          </a:prstGeom>
        </p:spPr>
      </p:pic>
      <p:pic>
        <p:nvPicPr>
          <p:cNvPr id="18" name="Imagem 17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CD113C7E-E81B-29D7-A64F-0CB7C8E86C9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8522" y="7280669"/>
            <a:ext cx="2028525" cy="202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06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1521701" y="4873291"/>
            <a:ext cx="5072222" cy="39489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import</a:t>
            </a:r>
            <a:r>
              <a:rPr lang="pt-BR" sz="1000" dirty="0"/>
              <a:t> '</a:t>
            </a:r>
            <a:r>
              <a:rPr lang="pt-BR" sz="1000" dirty="0" err="1"/>
              <a:t>package:flutter</a:t>
            </a:r>
            <a:r>
              <a:rPr lang="pt-BR" sz="1000" dirty="0"/>
              <a:t>/</a:t>
            </a:r>
            <a:r>
              <a:rPr lang="pt-BR" sz="1000" dirty="0" err="1"/>
              <a:t>material.dart</a:t>
            </a:r>
            <a:r>
              <a:rPr lang="pt-BR" sz="1000" dirty="0"/>
              <a:t>'; // Importa o pacote </a:t>
            </a:r>
            <a:r>
              <a:rPr lang="pt-BR" sz="1000" dirty="0" err="1"/>
              <a:t>Flutter</a:t>
            </a:r>
            <a:r>
              <a:rPr lang="pt-BR" sz="1000" dirty="0"/>
              <a:t> Material</a:t>
            </a:r>
          </a:p>
          <a:p>
            <a:r>
              <a:rPr lang="pt-BR" sz="1000" dirty="0" err="1"/>
              <a:t>import</a:t>
            </a:r>
            <a:r>
              <a:rPr lang="pt-BR" sz="1000" dirty="0"/>
              <a:t> '</a:t>
            </a:r>
            <a:r>
              <a:rPr lang="pt-BR" sz="1000" dirty="0" err="1"/>
              <a:t>game_screen.dart</a:t>
            </a:r>
            <a:r>
              <a:rPr lang="pt-BR" sz="1000" dirty="0"/>
              <a:t>'; // Importa a tela do jogo</a:t>
            </a:r>
          </a:p>
          <a:p>
            <a:endParaRPr lang="pt-BR" sz="1000" dirty="0"/>
          </a:p>
          <a:p>
            <a:r>
              <a:rPr lang="pt-BR" sz="1000" dirty="0" err="1"/>
              <a:t>class</a:t>
            </a:r>
            <a:r>
              <a:rPr lang="pt-BR" sz="1000" dirty="0"/>
              <a:t> </a:t>
            </a:r>
            <a:r>
              <a:rPr lang="pt-BR" sz="1000" dirty="0" err="1"/>
              <a:t>HomeScreen</a:t>
            </a:r>
            <a:r>
              <a:rPr lang="pt-BR" sz="1000" dirty="0"/>
              <a:t> </a:t>
            </a:r>
            <a:r>
              <a:rPr lang="pt-BR" sz="1000" dirty="0" err="1"/>
              <a:t>extends</a:t>
            </a:r>
            <a:r>
              <a:rPr lang="pt-BR" sz="1000" dirty="0"/>
              <a:t> </a:t>
            </a:r>
            <a:r>
              <a:rPr lang="pt-BR" sz="1000" dirty="0" err="1"/>
              <a:t>StatelessWidget</a:t>
            </a:r>
            <a:r>
              <a:rPr lang="pt-BR" sz="1000" dirty="0"/>
              <a:t> {</a:t>
            </a:r>
          </a:p>
          <a:p>
            <a:r>
              <a:rPr lang="pt-BR" sz="1000" dirty="0"/>
              <a:t>  @override</a:t>
            </a:r>
          </a:p>
          <a:p>
            <a:r>
              <a:rPr lang="pt-BR" sz="1000" dirty="0"/>
              <a:t>  Widget build(</a:t>
            </a:r>
            <a:r>
              <a:rPr lang="pt-BR" sz="1000" dirty="0" err="1"/>
              <a:t>BuildContext</a:t>
            </a:r>
            <a:r>
              <a:rPr lang="pt-BR" sz="1000" dirty="0"/>
              <a:t> </a:t>
            </a:r>
            <a:r>
              <a:rPr lang="pt-BR" sz="1000" dirty="0" err="1"/>
              <a:t>context</a:t>
            </a:r>
            <a:r>
              <a:rPr lang="pt-BR" sz="1000" dirty="0"/>
              <a:t>) {</a:t>
            </a:r>
          </a:p>
          <a:p>
            <a:r>
              <a:rPr lang="pt-BR" sz="1000" dirty="0"/>
              <a:t>    </a:t>
            </a:r>
            <a:r>
              <a:rPr lang="pt-BR" sz="1000" dirty="0" err="1"/>
              <a:t>return</a:t>
            </a:r>
            <a:r>
              <a:rPr lang="pt-BR" sz="1000" dirty="0"/>
              <a:t> </a:t>
            </a:r>
            <a:r>
              <a:rPr lang="pt-BR" sz="1000" dirty="0" err="1"/>
              <a:t>Scaffold</a:t>
            </a:r>
            <a:r>
              <a:rPr lang="pt-BR" sz="1000" dirty="0"/>
              <a:t>(</a:t>
            </a:r>
          </a:p>
          <a:p>
            <a:r>
              <a:rPr lang="pt-BR" sz="1000" dirty="0"/>
              <a:t>      </a:t>
            </a:r>
            <a:r>
              <a:rPr lang="pt-BR" sz="1000" dirty="0" err="1"/>
              <a:t>appBar</a:t>
            </a:r>
            <a:r>
              <a:rPr lang="pt-BR" sz="1000" dirty="0"/>
              <a:t>: </a:t>
            </a:r>
            <a:r>
              <a:rPr lang="pt-BR" sz="1000" dirty="0" err="1"/>
              <a:t>AppBar</a:t>
            </a:r>
            <a:r>
              <a:rPr lang="pt-BR" sz="1000" dirty="0"/>
              <a:t>(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title</a:t>
            </a:r>
            <a:r>
              <a:rPr lang="pt-BR" sz="1000" dirty="0"/>
              <a:t>: </a:t>
            </a:r>
            <a:r>
              <a:rPr lang="pt-BR" sz="1000" dirty="0" err="1"/>
              <a:t>Text</a:t>
            </a:r>
            <a:r>
              <a:rPr lang="pt-BR" sz="1000" dirty="0"/>
              <a:t>('Jogo da Velha'), // Título da barra de navegação</a:t>
            </a:r>
          </a:p>
          <a:p>
            <a:r>
              <a:rPr lang="pt-BR" sz="1000" dirty="0"/>
              <a:t>      ),</a:t>
            </a:r>
          </a:p>
          <a:p>
            <a:r>
              <a:rPr lang="pt-BR" sz="1000" dirty="0"/>
              <a:t>      body: Center(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child</a:t>
            </a:r>
            <a:r>
              <a:rPr lang="pt-BR" sz="1000" dirty="0"/>
              <a:t>: </a:t>
            </a:r>
            <a:r>
              <a:rPr lang="pt-BR" sz="1000" dirty="0" err="1"/>
              <a:t>ElevatedButton</a:t>
            </a:r>
            <a:r>
              <a:rPr lang="pt-BR" sz="1000" dirty="0"/>
              <a:t>(</a:t>
            </a:r>
          </a:p>
          <a:p>
            <a:r>
              <a:rPr lang="pt-BR" sz="1000" dirty="0"/>
              <a:t>          </a:t>
            </a:r>
            <a:r>
              <a:rPr lang="pt-BR" sz="1000" dirty="0" err="1"/>
              <a:t>onPressed</a:t>
            </a:r>
            <a:r>
              <a:rPr lang="pt-BR" sz="1000" dirty="0"/>
              <a:t>: () {</a:t>
            </a:r>
          </a:p>
          <a:p>
            <a:r>
              <a:rPr lang="pt-BR" sz="1000" dirty="0"/>
              <a:t>            </a:t>
            </a:r>
            <a:r>
              <a:rPr lang="pt-BR" sz="1000" dirty="0" err="1"/>
              <a:t>Navigator.push</a:t>
            </a:r>
            <a:r>
              <a:rPr lang="pt-BR" sz="1000" dirty="0"/>
              <a:t>(</a:t>
            </a:r>
          </a:p>
          <a:p>
            <a:r>
              <a:rPr lang="pt-BR" sz="1000" dirty="0"/>
              <a:t>              </a:t>
            </a:r>
            <a:r>
              <a:rPr lang="pt-BR" sz="1000" dirty="0" err="1"/>
              <a:t>context</a:t>
            </a:r>
            <a:r>
              <a:rPr lang="pt-BR" sz="1000" dirty="0"/>
              <a:t>,</a:t>
            </a:r>
          </a:p>
          <a:p>
            <a:r>
              <a:rPr lang="pt-BR" sz="1000" dirty="0"/>
              <a:t>              </a:t>
            </a:r>
            <a:r>
              <a:rPr lang="pt-BR" sz="1000" dirty="0" err="1"/>
              <a:t>MaterialPageRoute</a:t>
            </a:r>
            <a:r>
              <a:rPr lang="pt-BR" sz="1000" dirty="0"/>
              <a:t>(</a:t>
            </a:r>
            <a:r>
              <a:rPr lang="pt-BR" sz="1000" dirty="0" err="1"/>
              <a:t>builder</a:t>
            </a:r>
            <a:r>
              <a:rPr lang="pt-BR" sz="1000" dirty="0"/>
              <a:t>: (</a:t>
            </a:r>
            <a:r>
              <a:rPr lang="pt-BR" sz="1000" dirty="0" err="1"/>
              <a:t>context</a:t>
            </a:r>
            <a:r>
              <a:rPr lang="pt-BR" sz="1000" dirty="0"/>
              <a:t>) =&gt; </a:t>
            </a:r>
            <a:r>
              <a:rPr lang="pt-BR" sz="1000" dirty="0" err="1"/>
              <a:t>GameScreen</a:t>
            </a:r>
            <a:r>
              <a:rPr lang="pt-BR" sz="1000" dirty="0"/>
              <a:t>()), // Navega para a tela do jogo</a:t>
            </a:r>
          </a:p>
          <a:p>
            <a:r>
              <a:rPr lang="pt-BR" sz="1000" dirty="0"/>
              <a:t>            );</a:t>
            </a:r>
          </a:p>
          <a:p>
            <a:r>
              <a:rPr lang="pt-BR" sz="1000" dirty="0"/>
              <a:t>          },</a:t>
            </a:r>
          </a:p>
          <a:p>
            <a:r>
              <a:rPr lang="pt-BR" sz="1000" dirty="0"/>
              <a:t>          </a:t>
            </a:r>
            <a:r>
              <a:rPr lang="pt-BR" sz="1000" dirty="0" err="1"/>
              <a:t>child</a:t>
            </a:r>
            <a:r>
              <a:rPr lang="pt-BR" sz="1000" dirty="0"/>
              <a:t>: </a:t>
            </a:r>
            <a:r>
              <a:rPr lang="pt-BR" sz="1000" dirty="0" err="1"/>
              <a:t>Text</a:t>
            </a:r>
            <a:r>
              <a:rPr lang="pt-BR" sz="1000" dirty="0"/>
              <a:t>('Começar Jogo'), // Texto do botão</a:t>
            </a:r>
          </a:p>
          <a:p>
            <a:r>
              <a:rPr lang="pt-BR" sz="1000" dirty="0"/>
              <a:t>        ),</a:t>
            </a:r>
          </a:p>
          <a:p>
            <a:r>
              <a:rPr lang="pt-BR" sz="1000" dirty="0"/>
              <a:t>      ),</a:t>
            </a:r>
          </a:p>
          <a:p>
            <a:r>
              <a:rPr lang="pt-BR" sz="1000" dirty="0"/>
              <a:t>    );</a:t>
            </a:r>
          </a:p>
          <a:p>
            <a:r>
              <a:rPr lang="pt-BR" sz="1000" dirty="0"/>
              <a:t>  }</a:t>
            </a:r>
          </a:p>
          <a:p>
            <a:r>
              <a:rPr lang="pt-BR" sz="1000" dirty="0"/>
              <a:t>}</a:t>
            </a:r>
          </a:p>
          <a:p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64077" y="1691757"/>
            <a:ext cx="60881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o código faz:</a:t>
            </a:r>
          </a:p>
          <a:p>
            <a:r>
              <a:rPr lang="pt-BR" sz="2400" dirty="0"/>
              <a:t>Esta tela inicial exibe um botão que, ao ser </a:t>
            </a:r>
          </a:p>
          <a:p>
            <a:r>
              <a:rPr lang="pt-BR" sz="2400" dirty="0"/>
              <a:t>pressionado, navega para a tela do jogo.</a:t>
            </a:r>
          </a:p>
          <a:p>
            <a:endParaRPr lang="pt-BR" sz="2400" dirty="0"/>
          </a:p>
          <a:p>
            <a:r>
              <a:rPr lang="pt-BR" sz="2400" dirty="0"/>
              <a:t>Por que:</a:t>
            </a:r>
          </a:p>
          <a:p>
            <a:r>
              <a:rPr lang="pt-BR" sz="2400" dirty="0"/>
              <a:t>Ter uma tela inicial melhora a experiência do </a:t>
            </a:r>
          </a:p>
          <a:p>
            <a:r>
              <a:rPr lang="pt-BR" sz="2400" dirty="0"/>
              <a:t>usuário, fornecendo um ponto de partida para </a:t>
            </a:r>
          </a:p>
          <a:p>
            <a:r>
              <a:rPr lang="pt-BR" sz="2400" dirty="0"/>
              <a:t>o jogo.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615440" y="1083807"/>
            <a:ext cx="4908973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Arquivo </a:t>
            </a:r>
            <a:r>
              <a:rPr lang="pt-BR" sz="3400" dirty="0" err="1"/>
              <a:t>home_screen.dart</a:t>
            </a:r>
            <a:endParaRPr lang="pt-BR" sz="3400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Dica 2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348" y="6847742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6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 descr="Check-In estrutura de tópicos">
            <a:extLst>
              <a:ext uri="{FF2B5EF4-FFF2-40B4-BE49-F238E27FC236}">
                <a16:creationId xmlns:a16="http://schemas.microsoft.com/office/drawing/2014/main" id="{5506F05D-B5DC-93F7-AD5E-31AB94BC4ACD}"/>
              </a:ext>
            </a:extLst>
          </p:cNvPr>
          <p:cNvSpPr/>
          <p:nvPr/>
        </p:nvSpPr>
        <p:spPr>
          <a:xfrm rot="19570442">
            <a:off x="-447357" y="1323167"/>
            <a:ext cx="7554211" cy="8693324"/>
          </a:xfrm>
          <a:prstGeom prst="rect">
            <a:avLst/>
          </a:prstGeom>
          <a:blipFill dpi="0" rotWithShape="1">
            <a:blip r:embed="rId2">
              <a:alphaModFix amt="4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4032695" y="1323167"/>
            <a:ext cx="20781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Sobre o </a:t>
            </a:r>
            <a:r>
              <a:rPr lang="pt-BR" sz="2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Flutter</a:t>
            </a:r>
            <a:endParaRPr lang="pt-BR" sz="2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25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Curiosidades!!!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sp>
        <p:nvSpPr>
          <p:cNvPr id="21" name="texto_componente">
            <a:extLst>
              <a:ext uri="{FF2B5EF4-FFF2-40B4-BE49-F238E27FC236}">
                <a16:creationId xmlns:a16="http://schemas.microsoft.com/office/drawing/2014/main" id="{42A7B849-C11C-C363-D459-2D8E6C66147E}"/>
              </a:ext>
            </a:extLst>
          </p:cNvPr>
          <p:cNvSpPr txBox="1"/>
          <p:nvPr/>
        </p:nvSpPr>
        <p:spPr>
          <a:xfrm>
            <a:off x="359587" y="4638777"/>
            <a:ext cx="6122236" cy="2062103"/>
          </a:xfrm>
          <a:prstGeom prst="rect">
            <a:avLst/>
          </a:prstGeom>
          <a:solidFill>
            <a:srgbClr val="D6BBEB">
              <a:alpha val="75000"/>
            </a:srgbClr>
          </a:solidFill>
        </p:spPr>
        <p:txBody>
          <a:bodyPr wrap="square" rtlCol="0">
            <a:spAutoFit/>
          </a:bodyPr>
          <a:lstStyle/>
          <a:p>
            <a:r>
              <a:rPr lang="pt-BR" sz="1600" b="1" dirty="0" err="1"/>
              <a:t>Flutter</a:t>
            </a:r>
            <a:r>
              <a:rPr lang="pt-BR" sz="1600" b="1" dirty="0"/>
              <a:t> começou como um projeto interno no Google e rapidamente </a:t>
            </a:r>
          </a:p>
          <a:p>
            <a:r>
              <a:rPr lang="pt-BR" sz="1600" b="1" dirty="0"/>
              <a:t>se tornou uma das ferramentas mais populares para o desenvolvimento </a:t>
            </a:r>
          </a:p>
          <a:p>
            <a:r>
              <a:rPr lang="pt-BR" sz="1600" b="1" dirty="0"/>
              <a:t>de aplicativos. Sua capacidade de criar experiências nativas de alta </a:t>
            </a:r>
          </a:p>
          <a:p>
            <a:r>
              <a:rPr lang="pt-BR" sz="1600" b="1" dirty="0"/>
              <a:t>qualidade a partir de um único código base, combinada com uma </a:t>
            </a:r>
          </a:p>
          <a:p>
            <a:r>
              <a:rPr lang="pt-BR" sz="1600" b="1" dirty="0"/>
              <a:t>comunidade ativa e um ecossistema em expansão, garante que o </a:t>
            </a:r>
          </a:p>
          <a:p>
            <a:r>
              <a:rPr lang="pt-BR" sz="1600" b="1" dirty="0" err="1"/>
              <a:t>Flutter</a:t>
            </a:r>
            <a:r>
              <a:rPr lang="pt-BR" sz="1600" b="1" dirty="0"/>
              <a:t> continuará a ser uma escolha popular para desenvolvedores</a:t>
            </a:r>
          </a:p>
          <a:p>
            <a:r>
              <a:rPr lang="pt-BR" sz="1600" b="1" dirty="0"/>
              <a:t>no futuro.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13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36F8B90-E06C-E8E1-871B-9EB8699609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sp>
        <p:nvSpPr>
          <p:cNvPr id="2" name="numero_titulo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1879537" y="3239851"/>
            <a:ext cx="30989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0" dirty="0">
                <a:solidFill>
                  <a:schemeClr val="bg1"/>
                </a:solidFill>
                <a:latin typeface="Bauhaus 93" panose="04030905020B02020C02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03</a:t>
            </a:r>
          </a:p>
        </p:txBody>
      </p:sp>
      <p:sp>
        <p:nvSpPr>
          <p:cNvPr id="3" name="titulo_quebra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420276" y="6452829"/>
            <a:ext cx="4017445" cy="1302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Implementando o </a:t>
            </a: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Jogo da Velha</a:t>
            </a:r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06C473-1413-8279-C22A-A2D356128C0F}"/>
              </a:ext>
            </a:extLst>
          </p:cNvPr>
          <p:cNvSpPr/>
          <p:nvPr/>
        </p:nvSpPr>
        <p:spPr>
          <a:xfrm>
            <a:off x="545910" y="7689537"/>
            <a:ext cx="5609230" cy="130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8688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161441" y="1277315"/>
            <a:ext cx="6535118" cy="33855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/>
              <a:t>Crie o arquivo ‘</a:t>
            </a:r>
            <a:r>
              <a:rPr lang="pt-BR" sz="1600" dirty="0" err="1"/>
              <a:t>game_screen.dart</a:t>
            </a:r>
            <a:r>
              <a:rPr lang="pt-BR" sz="1600" dirty="0"/>
              <a:t>’ na pasta </a:t>
            </a:r>
            <a:r>
              <a:rPr lang="pt-BR" sz="1600" dirty="0" err="1"/>
              <a:t>lib</a:t>
            </a:r>
            <a:r>
              <a:rPr lang="pt-BR" sz="1600" dirty="0"/>
              <a:t> e adicione o seguinte código: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3627121" y="567931"/>
            <a:ext cx="26162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Criando o Tabuleiro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4604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03 DOWN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21" name="Imagem 20">
            <a:extLst>
              <a:ext uri="{FF2B5EF4-FFF2-40B4-BE49-F238E27FC236}">
                <a16:creationId xmlns:a16="http://schemas.microsoft.com/office/drawing/2014/main" id="{9498BFA9-5739-53DF-0033-166A02DA6B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17" y="1886890"/>
            <a:ext cx="5952566" cy="2853349"/>
          </a:xfrm>
          <a:prstGeom prst="rect">
            <a:avLst/>
          </a:prstGeom>
        </p:spPr>
      </p:pic>
      <p:sp>
        <p:nvSpPr>
          <p:cNvPr id="22" name="texto_componente">
            <a:extLst>
              <a:ext uri="{FF2B5EF4-FFF2-40B4-BE49-F238E27FC236}">
                <a16:creationId xmlns:a16="http://schemas.microsoft.com/office/drawing/2014/main" id="{F8B3D31B-8885-A442-16AA-8ACF34EB4546}"/>
              </a:ext>
            </a:extLst>
          </p:cNvPr>
          <p:cNvSpPr txBox="1"/>
          <p:nvPr/>
        </p:nvSpPr>
        <p:spPr>
          <a:xfrm>
            <a:off x="431898" y="5070833"/>
            <a:ext cx="5994204" cy="338554"/>
          </a:xfrm>
          <a:prstGeom prst="rect">
            <a:avLst/>
          </a:prstGeom>
          <a:solidFill>
            <a:srgbClr val="D6BBEB"/>
          </a:solidFill>
          <a:ln>
            <a:solidFill>
              <a:srgbClr val="D6BB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Continuando com ‘</a:t>
            </a:r>
            <a:r>
              <a:rPr lang="pt-BR" sz="1600" dirty="0" err="1">
                <a:solidFill>
                  <a:schemeClr val="tx1"/>
                </a:solidFill>
              </a:rPr>
              <a:t>game_screen.dart</a:t>
            </a:r>
            <a:r>
              <a:rPr lang="pt-BR" sz="1600" dirty="0">
                <a:solidFill>
                  <a:schemeClr val="tx1"/>
                </a:solidFill>
              </a:rPr>
              <a:t>’ crie as duas classe de tabuleiro: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95214449-D7C2-1CF3-D5A2-9B415CCED3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75" y="5083096"/>
            <a:ext cx="5320720" cy="425497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873575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3627121" y="567931"/>
            <a:ext cx="2130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Ainda Tabuleiro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4604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03 e meio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sp>
        <p:nvSpPr>
          <p:cNvPr id="22" name="texto_componente">
            <a:extLst>
              <a:ext uri="{FF2B5EF4-FFF2-40B4-BE49-F238E27FC236}">
                <a16:creationId xmlns:a16="http://schemas.microsoft.com/office/drawing/2014/main" id="{F8B3D31B-8885-A442-16AA-8ACF34EB4546}"/>
              </a:ext>
            </a:extLst>
          </p:cNvPr>
          <p:cNvSpPr txBox="1"/>
          <p:nvPr/>
        </p:nvSpPr>
        <p:spPr>
          <a:xfrm>
            <a:off x="4445359" y="8533493"/>
            <a:ext cx="1422381" cy="584775"/>
          </a:xfrm>
          <a:prstGeom prst="rect">
            <a:avLst/>
          </a:prstGeom>
          <a:solidFill>
            <a:srgbClr val="D6BBEB"/>
          </a:solidFill>
          <a:ln>
            <a:solidFill>
              <a:srgbClr val="D6BBEB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tx1"/>
                </a:solidFill>
              </a:rPr>
              <a:t>Atenção para não se perder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2F39EAB-0550-E359-FFFD-A2483FF24A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655" y="1707413"/>
            <a:ext cx="4994452" cy="65288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72979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4902536" y="5093889"/>
            <a:ext cx="1432544" cy="5847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 err="1"/>
              <a:t>Eita</a:t>
            </a:r>
            <a:r>
              <a:rPr lang="pt-BR" sz="1600" dirty="0"/>
              <a:t>!!!!, código grande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4544704" y="663114"/>
            <a:ext cx="1428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QUASE LÁ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4604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03 &lt; 04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9EB4A1DE-B827-FCFF-80D3-870F9D887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801" y="1495373"/>
            <a:ext cx="4414641" cy="8018158"/>
          </a:xfrm>
          <a:prstGeom prst="roundRect">
            <a:avLst>
              <a:gd name="adj" fmla="val 486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25800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2210526" y="5108077"/>
            <a:ext cx="4089581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import</a:t>
            </a:r>
            <a:r>
              <a:rPr lang="pt-BR" sz="1000" dirty="0"/>
              <a:t> '</a:t>
            </a:r>
            <a:r>
              <a:rPr lang="pt-BR" sz="1000" dirty="0" err="1"/>
              <a:t>package:flutter</a:t>
            </a:r>
            <a:r>
              <a:rPr lang="pt-BR" sz="1000" dirty="0"/>
              <a:t>/</a:t>
            </a:r>
            <a:r>
              <a:rPr lang="pt-BR" sz="1000" dirty="0" err="1"/>
              <a:t>material.dart</a:t>
            </a:r>
            <a:r>
              <a:rPr lang="pt-BR" sz="1000" dirty="0"/>
              <a:t>'; // Importa o pacote </a:t>
            </a:r>
            <a:r>
              <a:rPr lang="pt-BR" sz="1000" dirty="0" err="1"/>
              <a:t>Flutter</a:t>
            </a:r>
            <a:r>
              <a:rPr lang="pt-BR" sz="1000" dirty="0"/>
              <a:t> Material</a:t>
            </a:r>
          </a:p>
          <a:p>
            <a:endParaRPr lang="pt-BR" sz="1000" dirty="0"/>
          </a:p>
          <a:p>
            <a:r>
              <a:rPr lang="pt-BR" sz="1000" dirty="0" err="1"/>
              <a:t>class</a:t>
            </a:r>
            <a:r>
              <a:rPr lang="pt-BR" sz="1000" dirty="0"/>
              <a:t> </a:t>
            </a:r>
            <a:r>
              <a:rPr lang="pt-BR" sz="1000" dirty="0" err="1"/>
              <a:t>GameScreen</a:t>
            </a:r>
            <a:r>
              <a:rPr lang="pt-BR" sz="1000" dirty="0"/>
              <a:t> </a:t>
            </a:r>
            <a:r>
              <a:rPr lang="pt-BR" sz="1000" dirty="0" err="1"/>
              <a:t>extends</a:t>
            </a:r>
            <a:r>
              <a:rPr lang="pt-BR" sz="1000" dirty="0"/>
              <a:t> </a:t>
            </a:r>
            <a:r>
              <a:rPr lang="pt-BR" sz="1000" dirty="0" err="1"/>
              <a:t>StatelessWidget</a:t>
            </a:r>
            <a:r>
              <a:rPr lang="pt-BR" sz="1000" dirty="0"/>
              <a:t> {</a:t>
            </a:r>
          </a:p>
          <a:p>
            <a:r>
              <a:rPr lang="pt-BR" sz="1000" dirty="0"/>
              <a:t>  @override</a:t>
            </a:r>
          </a:p>
          <a:p>
            <a:r>
              <a:rPr lang="pt-BR" sz="1000" dirty="0"/>
              <a:t>  Widget build(</a:t>
            </a:r>
            <a:r>
              <a:rPr lang="pt-BR" sz="1000" dirty="0" err="1"/>
              <a:t>BuildContext</a:t>
            </a:r>
            <a:r>
              <a:rPr lang="pt-BR" sz="1000" dirty="0"/>
              <a:t> </a:t>
            </a:r>
            <a:r>
              <a:rPr lang="pt-BR" sz="1000" dirty="0" err="1"/>
              <a:t>context</a:t>
            </a:r>
            <a:r>
              <a:rPr lang="pt-BR" sz="1000" dirty="0"/>
              <a:t>) {</a:t>
            </a:r>
          </a:p>
          <a:p>
            <a:r>
              <a:rPr lang="pt-BR" sz="1000" dirty="0"/>
              <a:t>    </a:t>
            </a:r>
            <a:r>
              <a:rPr lang="pt-BR" sz="1000" dirty="0" err="1"/>
              <a:t>return</a:t>
            </a:r>
            <a:r>
              <a:rPr lang="pt-BR" sz="1000" dirty="0"/>
              <a:t> </a:t>
            </a:r>
            <a:r>
              <a:rPr lang="pt-BR" sz="1000" dirty="0" err="1"/>
              <a:t>Scaffold</a:t>
            </a:r>
            <a:r>
              <a:rPr lang="pt-BR" sz="1000" dirty="0"/>
              <a:t>(</a:t>
            </a:r>
          </a:p>
          <a:p>
            <a:r>
              <a:rPr lang="pt-BR" sz="1000" dirty="0"/>
              <a:t>      </a:t>
            </a:r>
            <a:r>
              <a:rPr lang="pt-BR" sz="1000" dirty="0" err="1"/>
              <a:t>appBar</a:t>
            </a:r>
            <a:r>
              <a:rPr lang="pt-BR" sz="1000" dirty="0"/>
              <a:t>: </a:t>
            </a:r>
            <a:r>
              <a:rPr lang="pt-BR" sz="1000" dirty="0" err="1"/>
              <a:t>AppBar</a:t>
            </a:r>
            <a:r>
              <a:rPr lang="pt-BR" sz="1000" dirty="0"/>
              <a:t>(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title</a:t>
            </a:r>
            <a:r>
              <a:rPr lang="pt-BR" sz="1000" dirty="0"/>
              <a:t>: </a:t>
            </a:r>
            <a:r>
              <a:rPr lang="pt-BR" sz="1000" dirty="0" err="1"/>
              <a:t>Text</a:t>
            </a:r>
            <a:r>
              <a:rPr lang="pt-BR" sz="1000" dirty="0"/>
              <a:t>('Jogo da Velha'), // Título da barra de navegação</a:t>
            </a:r>
          </a:p>
          <a:p>
            <a:r>
              <a:rPr lang="pt-BR" sz="1000" dirty="0"/>
              <a:t>      ),</a:t>
            </a:r>
          </a:p>
          <a:p>
            <a:r>
              <a:rPr lang="pt-BR" sz="1000" dirty="0"/>
              <a:t>      body: Center(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child</a:t>
            </a:r>
            <a:r>
              <a:rPr lang="pt-BR" sz="1000" dirty="0"/>
              <a:t>: Tabuleiro(), // Exibe o tabuleiro do jogo</a:t>
            </a:r>
          </a:p>
          <a:p>
            <a:r>
              <a:rPr lang="pt-BR" sz="1000" dirty="0"/>
              <a:t>      ),</a:t>
            </a:r>
          </a:p>
          <a:p>
            <a:r>
              <a:rPr lang="pt-BR" sz="1000" dirty="0"/>
              <a:t>    );</a:t>
            </a:r>
          </a:p>
          <a:p>
            <a:r>
              <a:rPr lang="pt-BR" sz="1000" dirty="0"/>
              <a:t>  }</a:t>
            </a:r>
          </a:p>
          <a:p>
            <a:r>
              <a:rPr lang="pt-BR" sz="1000" dirty="0"/>
              <a:t>}</a:t>
            </a:r>
          </a:p>
          <a:p>
            <a:endParaRPr lang="pt-BR" sz="1000" dirty="0"/>
          </a:p>
          <a:p>
            <a:r>
              <a:rPr lang="pt-BR" sz="1000" dirty="0" err="1"/>
              <a:t>class</a:t>
            </a:r>
            <a:r>
              <a:rPr lang="pt-BR" sz="1000" dirty="0"/>
              <a:t> Tabuleiro </a:t>
            </a:r>
            <a:r>
              <a:rPr lang="pt-BR" sz="1000" dirty="0" err="1"/>
              <a:t>extends</a:t>
            </a:r>
            <a:r>
              <a:rPr lang="pt-BR" sz="1000" dirty="0"/>
              <a:t> </a:t>
            </a:r>
            <a:r>
              <a:rPr lang="pt-BR" sz="1000" dirty="0" err="1"/>
              <a:t>StatefulWidget</a:t>
            </a:r>
            <a:r>
              <a:rPr lang="pt-BR" sz="1000" dirty="0"/>
              <a:t> {</a:t>
            </a:r>
          </a:p>
          <a:p>
            <a:r>
              <a:rPr lang="pt-BR" sz="1000" dirty="0"/>
              <a:t>  @override</a:t>
            </a:r>
          </a:p>
          <a:p>
            <a:r>
              <a:rPr lang="pt-BR" sz="1000" dirty="0"/>
              <a:t>  _</a:t>
            </a:r>
            <a:r>
              <a:rPr lang="pt-BR" sz="1000" dirty="0" err="1"/>
              <a:t>TabuleiroState</a:t>
            </a:r>
            <a:r>
              <a:rPr lang="pt-BR" sz="1000" dirty="0"/>
              <a:t> </a:t>
            </a:r>
            <a:r>
              <a:rPr lang="pt-BR" sz="1000" dirty="0" err="1"/>
              <a:t>createState</a:t>
            </a:r>
            <a:r>
              <a:rPr lang="pt-BR" sz="1000" dirty="0"/>
              <a:t>() =&gt; _</a:t>
            </a:r>
            <a:r>
              <a:rPr lang="pt-BR" sz="1000" dirty="0" err="1"/>
              <a:t>TabuleiroState</a:t>
            </a:r>
            <a:r>
              <a:rPr lang="pt-BR" sz="1000" dirty="0"/>
              <a:t>();</a:t>
            </a:r>
          </a:p>
          <a:p>
            <a:r>
              <a:rPr lang="pt-BR" sz="1000" dirty="0"/>
              <a:t>}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64076" y="1691757"/>
            <a:ext cx="644152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O que o código faz:</a:t>
            </a:r>
          </a:p>
          <a:p>
            <a:r>
              <a:rPr lang="pt-BR" sz="2400" dirty="0"/>
              <a:t>Esta é a tela principal do jogo, onde o tabuleiro do Jogo da Velha é exibido e os jogadores podem interagir.</a:t>
            </a:r>
          </a:p>
          <a:p>
            <a:endParaRPr lang="pt-BR" sz="2400" dirty="0"/>
          </a:p>
          <a:p>
            <a:r>
              <a:rPr lang="pt-BR" sz="2400" dirty="0"/>
              <a:t>Por que:</a:t>
            </a:r>
          </a:p>
          <a:p>
            <a:r>
              <a:rPr lang="pt-BR" sz="2400" dirty="0"/>
              <a:t>O </a:t>
            </a:r>
            <a:r>
              <a:rPr lang="pt-BR" sz="2400" dirty="0" err="1"/>
              <a:t>game_screen.dart</a:t>
            </a:r>
            <a:r>
              <a:rPr lang="pt-BR" sz="2400" dirty="0"/>
              <a:t> contém toda a lógica do jogo, desde a exibição do tabuleiro até a verificação do vencedor.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615440" y="1083807"/>
            <a:ext cx="4908973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Arquivo </a:t>
            </a:r>
            <a:r>
              <a:rPr lang="pt-BR" sz="3400" dirty="0" err="1"/>
              <a:t>game_screen.dart</a:t>
            </a:r>
            <a:endParaRPr lang="pt-BR" sz="3400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Dica 3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183" y="6833228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982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1919246" y="2248677"/>
            <a:ext cx="4674678" cy="73116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class</a:t>
            </a:r>
            <a:r>
              <a:rPr lang="pt-BR" sz="1000" dirty="0"/>
              <a:t> _</a:t>
            </a:r>
            <a:r>
              <a:rPr lang="pt-BR" sz="1000" dirty="0" err="1"/>
              <a:t>TabuleiroState</a:t>
            </a:r>
            <a:r>
              <a:rPr lang="pt-BR" sz="1000" dirty="0"/>
              <a:t> </a:t>
            </a:r>
            <a:r>
              <a:rPr lang="pt-BR" sz="1000" dirty="0" err="1"/>
              <a:t>extends</a:t>
            </a:r>
            <a:r>
              <a:rPr lang="pt-BR" sz="1000" dirty="0"/>
              <a:t> </a:t>
            </a:r>
            <a:r>
              <a:rPr lang="pt-BR" sz="1000" dirty="0" err="1"/>
              <a:t>State</a:t>
            </a:r>
            <a:r>
              <a:rPr lang="pt-BR" sz="1000" dirty="0"/>
              <a:t>&lt;Tabuleiro&gt; {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List</a:t>
            </a:r>
            <a:r>
              <a:rPr lang="pt-BR" sz="1000" dirty="0"/>
              <a:t>&lt;</a:t>
            </a:r>
            <a:r>
              <a:rPr lang="pt-BR" sz="1000" dirty="0" err="1"/>
              <a:t>List</a:t>
            </a:r>
            <a:r>
              <a:rPr lang="pt-BR" sz="1000" dirty="0"/>
              <a:t>&lt;</a:t>
            </a:r>
            <a:r>
              <a:rPr lang="pt-BR" sz="1000" dirty="0" err="1"/>
              <a:t>String</a:t>
            </a:r>
            <a:r>
              <a:rPr lang="pt-BR" sz="1000" dirty="0"/>
              <a:t>&gt;&gt; _tabuleiro; // Armazena o estado do tabuleiro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String</a:t>
            </a:r>
            <a:r>
              <a:rPr lang="pt-BR" sz="1000" dirty="0"/>
              <a:t> _</a:t>
            </a:r>
            <a:r>
              <a:rPr lang="pt-BR" sz="1000" dirty="0" err="1"/>
              <a:t>jogadorAtual</a:t>
            </a:r>
            <a:r>
              <a:rPr lang="pt-BR" sz="1000" dirty="0"/>
              <a:t>; // Armazena o jogador atual (X ou O)</a:t>
            </a:r>
          </a:p>
          <a:p>
            <a:endParaRPr lang="pt-BR" sz="1000" dirty="0"/>
          </a:p>
          <a:p>
            <a:r>
              <a:rPr lang="pt-BR" sz="1000" dirty="0"/>
              <a:t>  @override</a:t>
            </a:r>
          </a:p>
          <a:p>
            <a:r>
              <a:rPr lang="pt-BR" sz="1000" dirty="0"/>
              <a:t>  </a:t>
            </a:r>
            <a:r>
              <a:rPr lang="pt-BR" sz="1000" dirty="0" err="1"/>
              <a:t>void</a:t>
            </a:r>
            <a:r>
              <a:rPr lang="pt-BR" sz="1000" dirty="0"/>
              <a:t> </a:t>
            </a:r>
            <a:r>
              <a:rPr lang="pt-BR" sz="1000" dirty="0" err="1"/>
              <a:t>initState</a:t>
            </a:r>
            <a:r>
              <a:rPr lang="pt-BR" sz="1000" dirty="0"/>
              <a:t>() {</a:t>
            </a:r>
          </a:p>
          <a:p>
            <a:r>
              <a:rPr lang="pt-BR" sz="1000" dirty="0"/>
              <a:t>    </a:t>
            </a:r>
            <a:r>
              <a:rPr lang="pt-BR" sz="1000" dirty="0" err="1"/>
              <a:t>super.initState</a:t>
            </a:r>
            <a:r>
              <a:rPr lang="pt-BR" sz="1000" dirty="0"/>
              <a:t>();</a:t>
            </a:r>
          </a:p>
          <a:p>
            <a:r>
              <a:rPr lang="pt-BR" sz="1000" dirty="0"/>
              <a:t>    _</a:t>
            </a:r>
            <a:r>
              <a:rPr lang="pt-BR" sz="1000" dirty="0" err="1"/>
              <a:t>resetarJogo</a:t>
            </a:r>
            <a:r>
              <a:rPr lang="pt-BR" sz="1000" dirty="0"/>
              <a:t>(); // Inicializa o jogo</a:t>
            </a:r>
          </a:p>
          <a:p>
            <a:r>
              <a:rPr lang="pt-BR" sz="1000" dirty="0"/>
              <a:t>  }</a:t>
            </a:r>
          </a:p>
          <a:p>
            <a:endParaRPr lang="pt-BR" sz="1000" dirty="0"/>
          </a:p>
          <a:p>
            <a:r>
              <a:rPr lang="pt-BR" sz="1000" dirty="0"/>
              <a:t>  </a:t>
            </a:r>
            <a:r>
              <a:rPr lang="pt-BR" sz="1000" dirty="0" err="1"/>
              <a:t>void</a:t>
            </a:r>
            <a:r>
              <a:rPr lang="pt-BR" sz="1000" dirty="0"/>
              <a:t> _</a:t>
            </a:r>
            <a:r>
              <a:rPr lang="pt-BR" sz="1000" dirty="0" err="1"/>
              <a:t>resetarJogo</a:t>
            </a:r>
            <a:r>
              <a:rPr lang="pt-BR" sz="1000" dirty="0"/>
              <a:t>() {</a:t>
            </a:r>
          </a:p>
          <a:p>
            <a:r>
              <a:rPr lang="pt-BR" sz="1000" dirty="0"/>
              <a:t>    // Cria um tabuleiro 3x3 vazio</a:t>
            </a:r>
          </a:p>
          <a:p>
            <a:r>
              <a:rPr lang="pt-BR" sz="1000" dirty="0"/>
              <a:t>    _tabuleiro = </a:t>
            </a:r>
            <a:r>
              <a:rPr lang="pt-BR" sz="1000" dirty="0" err="1"/>
              <a:t>List.generate</a:t>
            </a:r>
            <a:r>
              <a:rPr lang="pt-BR" sz="1000" dirty="0"/>
              <a:t>(3, (_) =&gt; </a:t>
            </a:r>
            <a:r>
              <a:rPr lang="pt-BR" sz="1000" dirty="0" err="1"/>
              <a:t>List.filled</a:t>
            </a:r>
            <a:r>
              <a:rPr lang="pt-BR" sz="1000" dirty="0"/>
              <a:t>(3, ''));</a:t>
            </a:r>
          </a:p>
          <a:p>
            <a:r>
              <a:rPr lang="pt-BR" sz="1000" dirty="0"/>
              <a:t>    _</a:t>
            </a:r>
            <a:r>
              <a:rPr lang="pt-BR" sz="1000" dirty="0" err="1"/>
              <a:t>jogadorAtual</a:t>
            </a:r>
            <a:r>
              <a:rPr lang="pt-BR" sz="1000" dirty="0"/>
              <a:t> = 'X'; // Define o jogador inicial como 'X'</a:t>
            </a:r>
          </a:p>
          <a:p>
            <a:r>
              <a:rPr lang="pt-BR" sz="1000" dirty="0"/>
              <a:t>  }</a:t>
            </a:r>
          </a:p>
          <a:p>
            <a:endParaRPr lang="pt-BR" sz="1000" dirty="0"/>
          </a:p>
          <a:p>
            <a:r>
              <a:rPr lang="pt-BR" sz="1000" dirty="0"/>
              <a:t>  </a:t>
            </a:r>
            <a:r>
              <a:rPr lang="pt-BR" sz="1000" dirty="0" err="1"/>
              <a:t>void</a:t>
            </a:r>
            <a:r>
              <a:rPr lang="pt-BR" sz="1000" dirty="0"/>
              <a:t> _jogar(</a:t>
            </a:r>
            <a:r>
              <a:rPr lang="pt-BR" sz="1000" dirty="0" err="1"/>
              <a:t>int</a:t>
            </a:r>
            <a:r>
              <a:rPr lang="pt-BR" sz="1000" dirty="0"/>
              <a:t> linha, </a:t>
            </a:r>
            <a:r>
              <a:rPr lang="pt-BR" sz="1000" dirty="0" err="1"/>
              <a:t>int</a:t>
            </a:r>
            <a:r>
              <a:rPr lang="pt-BR" sz="1000" dirty="0"/>
              <a:t> coluna) {</a:t>
            </a:r>
          </a:p>
          <a:p>
            <a:r>
              <a:rPr lang="pt-BR" sz="1000" dirty="0"/>
              <a:t>    // Verifica se a posição está vazia</a:t>
            </a:r>
          </a:p>
          <a:p>
            <a:r>
              <a:rPr lang="pt-BR" sz="1000" dirty="0"/>
              <a:t>    </a:t>
            </a:r>
            <a:r>
              <a:rPr lang="pt-BR" sz="1000" dirty="0" err="1"/>
              <a:t>if</a:t>
            </a:r>
            <a:r>
              <a:rPr lang="pt-BR" sz="1000" dirty="0"/>
              <a:t> (_tabuleiro[linha][coluna] == '') {</a:t>
            </a:r>
          </a:p>
          <a:p>
            <a:r>
              <a:rPr lang="pt-BR" sz="1000" dirty="0"/>
              <a:t>      </a:t>
            </a:r>
            <a:r>
              <a:rPr lang="pt-BR" sz="1000" dirty="0" err="1"/>
              <a:t>setState</a:t>
            </a:r>
            <a:r>
              <a:rPr lang="pt-BR" sz="1000" dirty="0"/>
              <a:t>(() {</a:t>
            </a:r>
          </a:p>
          <a:p>
            <a:r>
              <a:rPr lang="pt-BR" sz="1000" dirty="0"/>
              <a:t>        _tabuleiro[linha][coluna] = _</a:t>
            </a:r>
            <a:r>
              <a:rPr lang="pt-BR" sz="1000" dirty="0" err="1"/>
              <a:t>jogadorAtual</a:t>
            </a:r>
            <a:r>
              <a:rPr lang="pt-BR" sz="1000" dirty="0"/>
              <a:t>; // Marca a posição com o jogador atual</a:t>
            </a:r>
          </a:p>
          <a:p>
            <a:r>
              <a:rPr lang="pt-BR" sz="1000" dirty="0"/>
              <a:t>        // Verifica se o jogador atual venceu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if</a:t>
            </a:r>
            <a:r>
              <a:rPr lang="pt-BR" sz="1000" dirty="0"/>
              <a:t> (_</a:t>
            </a:r>
            <a:r>
              <a:rPr lang="pt-BR" sz="1000" dirty="0" err="1"/>
              <a:t>verificarVencedor</a:t>
            </a:r>
            <a:r>
              <a:rPr lang="pt-BR" sz="1000" dirty="0"/>
              <a:t>(linha, coluna)) {</a:t>
            </a:r>
          </a:p>
          <a:p>
            <a:r>
              <a:rPr lang="pt-BR" sz="1000" dirty="0"/>
              <a:t>          _</a:t>
            </a:r>
            <a:r>
              <a:rPr lang="pt-BR" sz="1000" dirty="0" err="1"/>
              <a:t>mostrarDialogoVitoria</a:t>
            </a:r>
            <a:r>
              <a:rPr lang="pt-BR" sz="1000" dirty="0"/>
              <a:t>(_</a:t>
            </a:r>
            <a:r>
              <a:rPr lang="pt-BR" sz="1000" dirty="0" err="1"/>
              <a:t>jogadorAtual</a:t>
            </a:r>
            <a:r>
              <a:rPr lang="pt-BR" sz="1000" dirty="0"/>
              <a:t>);</a:t>
            </a:r>
          </a:p>
          <a:p>
            <a:r>
              <a:rPr lang="pt-BR" sz="1000" dirty="0"/>
              <a:t>        } </a:t>
            </a:r>
            <a:r>
              <a:rPr lang="pt-BR" sz="1000" dirty="0" err="1"/>
              <a:t>else</a:t>
            </a:r>
            <a:r>
              <a:rPr lang="pt-BR" sz="1000" dirty="0"/>
              <a:t> {</a:t>
            </a:r>
          </a:p>
          <a:p>
            <a:r>
              <a:rPr lang="pt-BR" sz="1000" dirty="0"/>
              <a:t>          // Alterna o jogador</a:t>
            </a:r>
          </a:p>
          <a:p>
            <a:r>
              <a:rPr lang="pt-BR" sz="1000" dirty="0"/>
              <a:t>          _</a:t>
            </a:r>
            <a:r>
              <a:rPr lang="pt-BR" sz="1000" dirty="0" err="1"/>
              <a:t>jogadorAtual</a:t>
            </a:r>
            <a:r>
              <a:rPr lang="pt-BR" sz="1000" dirty="0"/>
              <a:t> = _</a:t>
            </a:r>
            <a:r>
              <a:rPr lang="pt-BR" sz="1000" dirty="0" err="1"/>
              <a:t>jogadorAtual</a:t>
            </a:r>
            <a:r>
              <a:rPr lang="pt-BR" sz="1000" dirty="0"/>
              <a:t> == 'X' ? 'O' : 'X';</a:t>
            </a:r>
          </a:p>
          <a:p>
            <a:r>
              <a:rPr lang="pt-BR" sz="1000" dirty="0"/>
              <a:t>        }</a:t>
            </a:r>
          </a:p>
          <a:p>
            <a:r>
              <a:rPr lang="pt-BR" sz="1000" dirty="0"/>
              <a:t>      });</a:t>
            </a:r>
          </a:p>
          <a:p>
            <a:r>
              <a:rPr lang="pt-BR" sz="1000" dirty="0"/>
              <a:t>    }</a:t>
            </a:r>
          </a:p>
          <a:p>
            <a:r>
              <a:rPr lang="pt-BR" sz="1000" dirty="0"/>
              <a:t>  }</a:t>
            </a:r>
          </a:p>
          <a:p>
            <a:r>
              <a:rPr lang="pt-BR" dirty="0" err="1"/>
              <a:t>bool</a:t>
            </a:r>
            <a:r>
              <a:rPr lang="pt-BR" dirty="0"/>
              <a:t> _</a:t>
            </a:r>
            <a:r>
              <a:rPr lang="pt-BR" dirty="0" err="1"/>
              <a:t>verificarVencedor</a:t>
            </a:r>
            <a:r>
              <a:rPr lang="pt-BR" dirty="0"/>
              <a:t>(</a:t>
            </a:r>
            <a:r>
              <a:rPr lang="pt-BR" dirty="0" err="1"/>
              <a:t>int</a:t>
            </a:r>
            <a:r>
              <a:rPr lang="pt-BR" dirty="0"/>
              <a:t> linha, </a:t>
            </a:r>
            <a:r>
              <a:rPr lang="pt-BR" dirty="0" err="1"/>
              <a:t>int</a:t>
            </a:r>
            <a:r>
              <a:rPr lang="pt-BR" dirty="0"/>
              <a:t> coluna) {</a:t>
            </a:r>
          </a:p>
          <a:p>
            <a:r>
              <a:rPr lang="pt-BR" dirty="0"/>
              <a:t>    // Verifica se uma linha está completa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(_tabuleiro[linha].</a:t>
            </a:r>
            <a:r>
              <a:rPr lang="pt-BR" dirty="0" err="1"/>
              <a:t>every</a:t>
            </a:r>
            <a:r>
              <a:rPr lang="pt-BR" dirty="0"/>
              <a:t>((marcador) =&gt; marcador == _</a:t>
            </a:r>
            <a:r>
              <a:rPr lang="pt-BR" dirty="0" err="1"/>
              <a:t>jogadorAtual</a:t>
            </a:r>
            <a:r>
              <a:rPr lang="pt-BR" dirty="0"/>
              <a:t>)) {</a:t>
            </a:r>
          </a:p>
          <a:p>
            <a:r>
              <a:rPr lang="pt-BR" dirty="0"/>
              <a:t>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  // Verifica se uma coluna está completa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(_</a:t>
            </a:r>
            <a:r>
              <a:rPr lang="pt-BR" dirty="0" err="1"/>
              <a:t>tabuleiro.every</a:t>
            </a:r>
            <a:r>
              <a:rPr lang="pt-BR" dirty="0"/>
              <a:t>((linha) =&gt; linha[coluna] == _</a:t>
            </a:r>
            <a:r>
              <a:rPr lang="pt-BR" dirty="0" err="1"/>
              <a:t>jogadorAtual</a:t>
            </a:r>
            <a:r>
              <a:rPr lang="pt-BR" dirty="0"/>
              <a:t>)) {</a:t>
            </a:r>
          </a:p>
          <a:p>
            <a:r>
              <a:rPr lang="pt-BR" dirty="0"/>
              <a:t>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r>
              <a:rPr lang="pt-BR" dirty="0"/>
              <a:t>    }</a:t>
            </a:r>
          </a:p>
          <a:p>
            <a:r>
              <a:rPr lang="pt-BR" dirty="0"/>
              <a:t>    // Verifica se a diagonal principal está completa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(_tabuleiro[0][0] == _</a:t>
            </a:r>
            <a:r>
              <a:rPr lang="pt-BR" dirty="0" err="1"/>
              <a:t>jogadorAtual</a:t>
            </a:r>
            <a:r>
              <a:rPr lang="pt-BR" dirty="0"/>
              <a:t> &amp;&amp;</a:t>
            </a:r>
          </a:p>
          <a:p>
            <a:r>
              <a:rPr lang="pt-BR" dirty="0"/>
              <a:t>        _tabuleiro[1][1] == _</a:t>
            </a:r>
            <a:r>
              <a:rPr lang="pt-BR" dirty="0" err="1"/>
              <a:t>jogadorAtual</a:t>
            </a:r>
            <a:r>
              <a:rPr lang="pt-BR" dirty="0"/>
              <a:t> &amp;&amp;</a:t>
            </a:r>
          </a:p>
          <a:p>
            <a:r>
              <a:rPr lang="pt-BR" dirty="0"/>
              <a:t>        _tabuleiro[2][2] == _</a:t>
            </a:r>
            <a:r>
              <a:rPr lang="pt-BR" dirty="0" err="1"/>
              <a:t>jogadorAtual</a:t>
            </a:r>
            <a:r>
              <a:rPr lang="pt-BR" dirty="0"/>
              <a:t>) {</a:t>
            </a:r>
          </a:p>
          <a:p>
            <a:r>
              <a:rPr lang="pt-BR" dirty="0"/>
              <a:t>    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true</a:t>
            </a:r>
            <a:r>
              <a:rPr lang="pt-BR" dirty="0"/>
              <a:t>;</a:t>
            </a:r>
          </a:p>
          <a:p>
            <a:r>
              <a:rPr lang="pt-BR" dirty="0"/>
              <a:t>    }</a:t>
            </a:r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64076" y="1691757"/>
            <a:ext cx="6441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Continuando a parte do copia &amp; cola, da pagina anterior.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615440" y="1083807"/>
            <a:ext cx="4908973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Arquivo </a:t>
            </a:r>
            <a:r>
              <a:rPr lang="pt-BR" sz="3400" dirty="0" err="1"/>
              <a:t>game_screen.dart</a:t>
            </a:r>
            <a:endParaRPr lang="pt-BR" sz="3400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25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Continuando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80" y="5108077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871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1940522" y="2916334"/>
            <a:ext cx="4587603" cy="54476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// Verifica se a diagonal secundária está completa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if</a:t>
            </a:r>
            <a:r>
              <a:rPr lang="pt-BR" sz="1200" dirty="0"/>
              <a:t> (_tabuleiro[0][2] == _</a:t>
            </a:r>
            <a:r>
              <a:rPr lang="pt-BR" sz="1200" dirty="0" err="1"/>
              <a:t>jogadorAtual</a:t>
            </a:r>
            <a:r>
              <a:rPr lang="pt-BR" sz="1200" dirty="0"/>
              <a:t> &amp;&amp;</a:t>
            </a:r>
          </a:p>
          <a:p>
            <a:r>
              <a:rPr lang="pt-BR" sz="1200" dirty="0"/>
              <a:t>        _tabuleiro[1][1] == _</a:t>
            </a:r>
            <a:r>
              <a:rPr lang="pt-BR" sz="1200" dirty="0" err="1"/>
              <a:t>jogadorAtual</a:t>
            </a:r>
            <a:r>
              <a:rPr lang="pt-BR" sz="1200" dirty="0"/>
              <a:t> &amp;&amp;</a:t>
            </a:r>
          </a:p>
          <a:p>
            <a:r>
              <a:rPr lang="pt-BR" sz="1200" dirty="0"/>
              <a:t>        _tabuleiro[2][0] == _</a:t>
            </a:r>
            <a:r>
              <a:rPr lang="pt-BR" sz="1200" dirty="0" err="1"/>
              <a:t>jogadorAtual</a:t>
            </a:r>
            <a:r>
              <a:rPr lang="pt-BR" sz="1200" dirty="0"/>
              <a:t>) {</a:t>
            </a:r>
          </a:p>
          <a:p>
            <a:r>
              <a:rPr lang="pt-BR" sz="1200" dirty="0"/>
              <a:t>      </a:t>
            </a:r>
            <a:r>
              <a:rPr lang="pt-BR" sz="1200" dirty="0" err="1"/>
              <a:t>return</a:t>
            </a:r>
            <a:r>
              <a:rPr lang="pt-BR" sz="1200" dirty="0"/>
              <a:t> </a:t>
            </a:r>
            <a:r>
              <a:rPr lang="pt-BR" sz="1200" dirty="0" err="1"/>
              <a:t>true</a:t>
            </a:r>
            <a:r>
              <a:rPr lang="pt-BR" sz="1200" dirty="0"/>
              <a:t>;</a:t>
            </a:r>
          </a:p>
          <a:p>
            <a:r>
              <a:rPr lang="pt-BR" sz="1200" dirty="0"/>
              <a:t>    }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return</a:t>
            </a:r>
            <a:r>
              <a:rPr lang="pt-BR" sz="1200" dirty="0"/>
              <a:t> false;</a:t>
            </a:r>
          </a:p>
          <a:p>
            <a:r>
              <a:rPr lang="pt-BR" sz="1200" dirty="0"/>
              <a:t>  }</a:t>
            </a:r>
          </a:p>
          <a:p>
            <a:endParaRPr lang="pt-BR" sz="1200" dirty="0"/>
          </a:p>
          <a:p>
            <a:r>
              <a:rPr lang="pt-BR" sz="1200" dirty="0"/>
              <a:t>  </a:t>
            </a:r>
            <a:r>
              <a:rPr lang="pt-BR" sz="1200" dirty="0" err="1"/>
              <a:t>void</a:t>
            </a:r>
            <a:r>
              <a:rPr lang="pt-BR" sz="1200" dirty="0"/>
              <a:t> _</a:t>
            </a:r>
            <a:r>
              <a:rPr lang="pt-BR" sz="1200" dirty="0" err="1"/>
              <a:t>mostrarDialogoVitoria</a:t>
            </a:r>
            <a:r>
              <a:rPr lang="pt-BR" sz="1200" dirty="0"/>
              <a:t>(</a:t>
            </a:r>
            <a:r>
              <a:rPr lang="pt-BR" sz="1200" dirty="0" err="1"/>
              <a:t>String</a:t>
            </a:r>
            <a:r>
              <a:rPr lang="pt-BR" sz="1200" dirty="0"/>
              <a:t> vencedor) {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showDialog</a:t>
            </a:r>
            <a:r>
              <a:rPr lang="pt-BR" sz="1200" dirty="0"/>
              <a:t>(</a:t>
            </a:r>
          </a:p>
          <a:p>
            <a:r>
              <a:rPr lang="pt-BR" sz="1200" dirty="0"/>
              <a:t>      </a:t>
            </a:r>
            <a:r>
              <a:rPr lang="pt-BR" sz="1200" dirty="0" err="1"/>
              <a:t>context</a:t>
            </a:r>
            <a:r>
              <a:rPr lang="pt-BR" sz="1200" dirty="0"/>
              <a:t>: </a:t>
            </a:r>
            <a:r>
              <a:rPr lang="pt-BR" sz="1200" dirty="0" err="1"/>
              <a:t>context</a:t>
            </a:r>
            <a:r>
              <a:rPr lang="pt-BR" sz="1200" dirty="0"/>
              <a:t>,</a:t>
            </a:r>
          </a:p>
          <a:p>
            <a:r>
              <a:rPr lang="pt-BR" sz="1200" dirty="0"/>
              <a:t>      </a:t>
            </a:r>
            <a:r>
              <a:rPr lang="pt-BR" sz="1200" dirty="0" err="1"/>
              <a:t>builder</a:t>
            </a:r>
            <a:r>
              <a:rPr lang="pt-BR" sz="1200" dirty="0"/>
              <a:t>: (_) =&gt; </a:t>
            </a:r>
            <a:r>
              <a:rPr lang="pt-BR" sz="1200" dirty="0" err="1"/>
              <a:t>AlertDialog</a:t>
            </a:r>
            <a:r>
              <a:rPr lang="pt-BR" sz="1200" dirty="0"/>
              <a:t>(</a:t>
            </a:r>
          </a:p>
          <a:p>
            <a:r>
              <a:rPr lang="pt-BR" sz="1200" dirty="0"/>
              <a:t>        </a:t>
            </a:r>
            <a:r>
              <a:rPr lang="pt-BR" sz="1200" dirty="0" err="1"/>
              <a:t>title</a:t>
            </a:r>
            <a:r>
              <a:rPr lang="pt-BR" sz="1200" dirty="0"/>
              <a:t>: </a:t>
            </a:r>
            <a:r>
              <a:rPr lang="pt-BR" sz="1200" dirty="0" err="1"/>
              <a:t>Text</a:t>
            </a:r>
            <a:r>
              <a:rPr lang="pt-BR" sz="1200" dirty="0"/>
              <a:t>('Vitória!'), // Título do diálogo</a:t>
            </a:r>
          </a:p>
          <a:p>
            <a:r>
              <a:rPr lang="pt-BR" sz="1200" dirty="0"/>
              <a:t>        </a:t>
            </a:r>
            <a:r>
              <a:rPr lang="pt-BR" sz="1200" dirty="0" err="1"/>
              <a:t>content</a:t>
            </a:r>
            <a:r>
              <a:rPr lang="pt-BR" sz="1200" dirty="0"/>
              <a:t>: </a:t>
            </a:r>
            <a:r>
              <a:rPr lang="pt-BR" sz="1200" dirty="0" err="1"/>
              <a:t>Text</a:t>
            </a:r>
            <a:r>
              <a:rPr lang="pt-BR" sz="1200" dirty="0"/>
              <a:t>('$vencedor venceu o jogo!'), // Conteúdo do diálogo</a:t>
            </a:r>
          </a:p>
          <a:p>
            <a:r>
              <a:rPr lang="pt-BR" sz="1200" dirty="0"/>
              <a:t>        </a:t>
            </a:r>
            <a:r>
              <a:rPr lang="pt-BR" sz="1200" dirty="0" err="1"/>
              <a:t>actions</a:t>
            </a:r>
            <a:r>
              <a:rPr lang="pt-BR" sz="1200" dirty="0"/>
              <a:t>: [</a:t>
            </a:r>
          </a:p>
          <a:p>
            <a:r>
              <a:rPr lang="pt-BR" sz="1200" dirty="0"/>
              <a:t>          </a:t>
            </a:r>
            <a:r>
              <a:rPr lang="pt-BR" sz="1200" dirty="0" err="1"/>
              <a:t>TextButton</a:t>
            </a:r>
            <a:r>
              <a:rPr lang="pt-BR" sz="1200" dirty="0"/>
              <a:t>(</a:t>
            </a:r>
          </a:p>
          <a:p>
            <a:r>
              <a:rPr lang="pt-BR" sz="1200" dirty="0"/>
              <a:t>            </a:t>
            </a:r>
            <a:r>
              <a:rPr lang="pt-BR" sz="1200" dirty="0" err="1"/>
              <a:t>onPressed</a:t>
            </a:r>
            <a:r>
              <a:rPr lang="pt-BR" sz="1200" dirty="0"/>
              <a:t>: () {</a:t>
            </a:r>
          </a:p>
          <a:p>
            <a:r>
              <a:rPr lang="pt-BR" sz="1200" dirty="0"/>
              <a:t>              </a:t>
            </a:r>
            <a:r>
              <a:rPr lang="pt-BR" sz="1200" dirty="0" err="1"/>
              <a:t>Navigator.of</a:t>
            </a:r>
            <a:r>
              <a:rPr lang="pt-BR" sz="1200" dirty="0"/>
              <a:t>(</a:t>
            </a:r>
            <a:r>
              <a:rPr lang="pt-BR" sz="1200" dirty="0" err="1"/>
              <a:t>context</a:t>
            </a:r>
            <a:r>
              <a:rPr lang="pt-BR" sz="1200" dirty="0"/>
              <a:t>).pop();</a:t>
            </a:r>
          </a:p>
          <a:p>
            <a:r>
              <a:rPr lang="pt-BR" sz="1200" dirty="0"/>
              <a:t>              _</a:t>
            </a:r>
            <a:r>
              <a:rPr lang="pt-BR" sz="1200" dirty="0" err="1"/>
              <a:t>resetarJogo</a:t>
            </a:r>
            <a:r>
              <a:rPr lang="pt-BR" sz="1200" dirty="0"/>
              <a:t>(); // Reseta o jogo quando o botão é pressionado</a:t>
            </a:r>
          </a:p>
          <a:p>
            <a:r>
              <a:rPr lang="pt-BR" sz="1200" dirty="0"/>
              <a:t>            },</a:t>
            </a:r>
          </a:p>
          <a:p>
            <a:r>
              <a:rPr lang="pt-BR" sz="1200" dirty="0"/>
              <a:t>            </a:t>
            </a:r>
            <a:r>
              <a:rPr lang="pt-BR" sz="1200" dirty="0" err="1"/>
              <a:t>child</a:t>
            </a:r>
            <a:r>
              <a:rPr lang="pt-BR" sz="1200" dirty="0"/>
              <a:t>: </a:t>
            </a:r>
            <a:r>
              <a:rPr lang="pt-BR" sz="1200" dirty="0" err="1"/>
              <a:t>Text</a:t>
            </a:r>
            <a:r>
              <a:rPr lang="pt-BR" sz="1200" dirty="0"/>
              <a:t>('Jogar Novamente'), // Texto do botão</a:t>
            </a:r>
          </a:p>
          <a:p>
            <a:r>
              <a:rPr lang="pt-BR" sz="1200" dirty="0"/>
              <a:t>          ),</a:t>
            </a:r>
          </a:p>
          <a:p>
            <a:r>
              <a:rPr lang="pt-BR" sz="1200" dirty="0"/>
              <a:t>        ],</a:t>
            </a:r>
          </a:p>
          <a:p>
            <a:r>
              <a:rPr lang="pt-BR" sz="1200" dirty="0"/>
              <a:t>      ),</a:t>
            </a:r>
          </a:p>
          <a:p>
            <a:r>
              <a:rPr lang="pt-BR" sz="1200" dirty="0"/>
              <a:t>    );</a:t>
            </a:r>
          </a:p>
          <a:p>
            <a:r>
              <a:rPr lang="pt-BR" sz="1200" dirty="0"/>
              <a:t>  }</a:t>
            </a:r>
          </a:p>
          <a:p>
            <a:endParaRPr lang="pt-BR" sz="1200" dirty="0"/>
          </a:p>
          <a:p>
            <a:r>
              <a:rPr lang="pt-BR" sz="1200" dirty="0"/>
              <a:t>  </a:t>
            </a:r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64076" y="1691757"/>
            <a:ext cx="6441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Continuando a parte do copia &amp; cola, da pagina anterior.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615440" y="1083807"/>
            <a:ext cx="4908973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Arquivo </a:t>
            </a:r>
            <a:r>
              <a:rPr lang="pt-BR" sz="3400" dirty="0" err="1"/>
              <a:t>game_screen.dart</a:t>
            </a:r>
            <a:endParaRPr lang="pt-BR" sz="3400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25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Continuando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80" y="5108077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373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1249251" y="2820550"/>
            <a:ext cx="5275162" cy="6001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@override</a:t>
            </a:r>
          </a:p>
          <a:p>
            <a:r>
              <a:rPr lang="pt-BR" sz="1200" dirty="0"/>
              <a:t>  Widget build(</a:t>
            </a:r>
            <a:r>
              <a:rPr lang="pt-BR" sz="1200" dirty="0" err="1"/>
              <a:t>BuildContext</a:t>
            </a:r>
            <a:r>
              <a:rPr lang="pt-BR" sz="1200" dirty="0"/>
              <a:t> </a:t>
            </a:r>
            <a:r>
              <a:rPr lang="pt-BR" sz="1200" dirty="0" err="1"/>
              <a:t>context</a:t>
            </a:r>
            <a:r>
              <a:rPr lang="pt-BR" sz="1200" dirty="0"/>
              <a:t>) {</a:t>
            </a:r>
          </a:p>
          <a:p>
            <a:r>
              <a:rPr lang="pt-BR" sz="1200" dirty="0"/>
              <a:t>    </a:t>
            </a:r>
            <a:r>
              <a:rPr lang="pt-BR" sz="1200" dirty="0" err="1"/>
              <a:t>return</a:t>
            </a:r>
            <a:r>
              <a:rPr lang="pt-BR" sz="1200" dirty="0"/>
              <a:t> </a:t>
            </a:r>
            <a:r>
              <a:rPr lang="pt-BR" sz="1200" dirty="0" err="1"/>
              <a:t>Column</a:t>
            </a:r>
            <a:r>
              <a:rPr lang="pt-BR" sz="1200" dirty="0"/>
              <a:t>(</a:t>
            </a:r>
          </a:p>
          <a:p>
            <a:r>
              <a:rPr lang="pt-BR" sz="1200" dirty="0"/>
              <a:t>      </a:t>
            </a:r>
            <a:r>
              <a:rPr lang="pt-BR" sz="1200" dirty="0" err="1"/>
              <a:t>mainAxisAlignment</a:t>
            </a:r>
            <a:r>
              <a:rPr lang="pt-BR" sz="1200" dirty="0"/>
              <a:t>: </a:t>
            </a:r>
            <a:r>
              <a:rPr lang="pt-BR" sz="1200" dirty="0" err="1"/>
              <a:t>MainAxisAlignment.center</a:t>
            </a:r>
            <a:r>
              <a:rPr lang="pt-BR" sz="1200" dirty="0"/>
              <a:t>,</a:t>
            </a:r>
          </a:p>
          <a:p>
            <a:r>
              <a:rPr lang="pt-BR" sz="1200" dirty="0"/>
              <a:t>      </a:t>
            </a:r>
            <a:r>
              <a:rPr lang="pt-BR" sz="1200" dirty="0" err="1"/>
              <a:t>children</a:t>
            </a:r>
            <a:r>
              <a:rPr lang="pt-BR" sz="1200" dirty="0"/>
              <a:t>: </a:t>
            </a:r>
            <a:r>
              <a:rPr lang="pt-BR" sz="1200" dirty="0" err="1"/>
              <a:t>List.generate</a:t>
            </a:r>
            <a:r>
              <a:rPr lang="pt-BR" sz="1200" dirty="0"/>
              <a:t>(3, (linha) {</a:t>
            </a:r>
          </a:p>
          <a:p>
            <a:r>
              <a:rPr lang="pt-BR" sz="1200" dirty="0"/>
              <a:t>        </a:t>
            </a:r>
            <a:r>
              <a:rPr lang="pt-BR" sz="1200" dirty="0" err="1"/>
              <a:t>return</a:t>
            </a:r>
            <a:r>
              <a:rPr lang="pt-BR" sz="1200" dirty="0"/>
              <a:t> Row(</a:t>
            </a:r>
          </a:p>
          <a:p>
            <a:r>
              <a:rPr lang="pt-BR" sz="1200" dirty="0"/>
              <a:t>          </a:t>
            </a:r>
            <a:r>
              <a:rPr lang="pt-BR" sz="1200" dirty="0" err="1"/>
              <a:t>mainAxisAlignment</a:t>
            </a:r>
            <a:r>
              <a:rPr lang="pt-BR" sz="1200" dirty="0"/>
              <a:t>: </a:t>
            </a:r>
            <a:r>
              <a:rPr lang="pt-BR" sz="1200" dirty="0" err="1"/>
              <a:t>MainAxisAlignment.center</a:t>
            </a:r>
            <a:r>
              <a:rPr lang="pt-BR" sz="1200" dirty="0"/>
              <a:t>,</a:t>
            </a:r>
          </a:p>
          <a:p>
            <a:r>
              <a:rPr lang="pt-BR" sz="1200" dirty="0"/>
              <a:t>          </a:t>
            </a:r>
            <a:r>
              <a:rPr lang="pt-BR" sz="1200" dirty="0" err="1"/>
              <a:t>children</a:t>
            </a:r>
            <a:r>
              <a:rPr lang="pt-BR" sz="1200" dirty="0"/>
              <a:t>: </a:t>
            </a:r>
            <a:r>
              <a:rPr lang="pt-BR" sz="1200" dirty="0" err="1"/>
              <a:t>List.generate</a:t>
            </a:r>
            <a:r>
              <a:rPr lang="pt-BR" sz="1200" dirty="0"/>
              <a:t>(3, (coluna) {</a:t>
            </a:r>
          </a:p>
          <a:p>
            <a:r>
              <a:rPr lang="pt-BR" sz="1200" dirty="0"/>
              <a:t>            </a:t>
            </a:r>
            <a:r>
              <a:rPr lang="pt-BR" sz="1200" dirty="0" err="1"/>
              <a:t>return</a:t>
            </a:r>
            <a:r>
              <a:rPr lang="pt-BR" sz="1200" dirty="0"/>
              <a:t> </a:t>
            </a:r>
            <a:r>
              <a:rPr lang="pt-BR" sz="1200" dirty="0" err="1"/>
              <a:t>GestureDetector</a:t>
            </a:r>
            <a:r>
              <a:rPr lang="pt-BR" sz="1200" dirty="0"/>
              <a:t>(</a:t>
            </a:r>
          </a:p>
          <a:p>
            <a:r>
              <a:rPr lang="pt-BR" sz="1200" dirty="0"/>
              <a:t>              </a:t>
            </a:r>
            <a:r>
              <a:rPr lang="pt-BR" sz="1200" dirty="0" err="1"/>
              <a:t>onTap</a:t>
            </a:r>
            <a:r>
              <a:rPr lang="pt-BR" sz="1200" dirty="0"/>
              <a:t>: () =&gt; _jogar(linha, coluna), // Marca a posição quando pressionada</a:t>
            </a:r>
          </a:p>
          <a:p>
            <a:r>
              <a:rPr lang="pt-BR" sz="1200" dirty="0"/>
              <a:t>              </a:t>
            </a:r>
            <a:r>
              <a:rPr lang="pt-BR" sz="1200" dirty="0" err="1"/>
              <a:t>child</a:t>
            </a:r>
            <a:r>
              <a:rPr lang="pt-BR" sz="1200" dirty="0"/>
              <a:t>: Container(</a:t>
            </a:r>
          </a:p>
          <a:p>
            <a:r>
              <a:rPr lang="pt-BR" sz="1200" dirty="0"/>
              <a:t>                </a:t>
            </a:r>
            <a:r>
              <a:rPr lang="pt-BR" sz="1200" dirty="0" err="1"/>
              <a:t>width</a:t>
            </a:r>
            <a:r>
              <a:rPr lang="pt-BR" sz="1200" dirty="0"/>
              <a:t>: 100,</a:t>
            </a:r>
          </a:p>
          <a:p>
            <a:r>
              <a:rPr lang="pt-BR" sz="1200" dirty="0"/>
              <a:t>                </a:t>
            </a:r>
            <a:r>
              <a:rPr lang="pt-BR" sz="1200" dirty="0" err="1"/>
              <a:t>height</a:t>
            </a:r>
            <a:r>
              <a:rPr lang="pt-BR" sz="1200" dirty="0"/>
              <a:t>: 100,</a:t>
            </a:r>
          </a:p>
          <a:p>
            <a:r>
              <a:rPr lang="pt-BR" sz="1200" dirty="0"/>
              <a:t>                </a:t>
            </a:r>
            <a:r>
              <a:rPr lang="pt-BR" sz="1200" dirty="0" err="1"/>
              <a:t>decoration</a:t>
            </a:r>
            <a:r>
              <a:rPr lang="pt-BR" sz="1200" dirty="0"/>
              <a:t>: </a:t>
            </a:r>
            <a:r>
              <a:rPr lang="pt-BR" sz="1200" dirty="0" err="1"/>
              <a:t>BoxDecoration</a:t>
            </a:r>
            <a:r>
              <a:rPr lang="pt-BR" sz="1200" dirty="0"/>
              <a:t>(</a:t>
            </a:r>
          </a:p>
          <a:p>
            <a:r>
              <a:rPr lang="pt-BR" sz="1200" dirty="0"/>
              <a:t>                  </a:t>
            </a:r>
            <a:r>
              <a:rPr lang="pt-BR" sz="1200" dirty="0" err="1"/>
              <a:t>border</a:t>
            </a:r>
            <a:r>
              <a:rPr lang="pt-BR" sz="1200" dirty="0"/>
              <a:t>: </a:t>
            </a:r>
            <a:r>
              <a:rPr lang="pt-BR" sz="1200" dirty="0" err="1"/>
              <a:t>Border.all</a:t>
            </a:r>
            <a:r>
              <a:rPr lang="pt-BR" sz="1200" dirty="0"/>
              <a:t>(), // Adiciona borda ao quadrado</a:t>
            </a:r>
          </a:p>
          <a:p>
            <a:r>
              <a:rPr lang="pt-BR" sz="1200" dirty="0"/>
              <a:t>                ),</a:t>
            </a:r>
          </a:p>
          <a:p>
            <a:r>
              <a:rPr lang="pt-BR" sz="1200" dirty="0"/>
              <a:t>                </a:t>
            </a:r>
            <a:r>
              <a:rPr lang="pt-BR" sz="1200" dirty="0" err="1"/>
              <a:t>child</a:t>
            </a:r>
            <a:r>
              <a:rPr lang="pt-BR" sz="1200" dirty="0"/>
              <a:t>: Center(</a:t>
            </a:r>
          </a:p>
          <a:p>
            <a:r>
              <a:rPr lang="pt-BR" sz="1200" dirty="0"/>
              <a:t>                  </a:t>
            </a:r>
            <a:r>
              <a:rPr lang="pt-BR" sz="1200" dirty="0" err="1"/>
              <a:t>child</a:t>
            </a:r>
            <a:r>
              <a:rPr lang="pt-BR" sz="1200" dirty="0"/>
              <a:t>: </a:t>
            </a:r>
            <a:r>
              <a:rPr lang="pt-BR" sz="1200" dirty="0" err="1"/>
              <a:t>Text</a:t>
            </a:r>
            <a:r>
              <a:rPr lang="pt-BR" sz="1200" dirty="0"/>
              <a:t>(</a:t>
            </a:r>
          </a:p>
          <a:p>
            <a:r>
              <a:rPr lang="pt-BR" sz="1200" dirty="0"/>
              <a:t>                    _tabuleiro[linha][coluna], // Exibe 'X' ou 'O'</a:t>
            </a:r>
          </a:p>
          <a:p>
            <a:r>
              <a:rPr lang="pt-BR" sz="1200" dirty="0"/>
              <a:t>                    </a:t>
            </a:r>
            <a:r>
              <a:rPr lang="pt-BR" sz="1200" dirty="0" err="1"/>
              <a:t>style</a:t>
            </a:r>
            <a:r>
              <a:rPr lang="pt-BR" sz="1200" dirty="0"/>
              <a:t>: </a:t>
            </a:r>
            <a:r>
              <a:rPr lang="pt-BR" sz="1200" dirty="0" err="1"/>
              <a:t>TextStyle</a:t>
            </a:r>
            <a:r>
              <a:rPr lang="pt-BR" sz="1200" dirty="0"/>
              <a:t>(</a:t>
            </a:r>
            <a:r>
              <a:rPr lang="pt-BR" sz="1200" dirty="0" err="1"/>
              <a:t>fontSize</a:t>
            </a:r>
            <a:r>
              <a:rPr lang="pt-BR" sz="1200" dirty="0"/>
              <a:t>: 32), // Define o estilo do texto</a:t>
            </a:r>
          </a:p>
          <a:p>
            <a:r>
              <a:rPr lang="pt-BR" sz="1200" dirty="0"/>
              <a:t>                  ),</a:t>
            </a:r>
          </a:p>
          <a:p>
            <a:r>
              <a:rPr lang="pt-BR" sz="1200" dirty="0"/>
              <a:t>                ),</a:t>
            </a:r>
          </a:p>
          <a:p>
            <a:r>
              <a:rPr lang="pt-BR" sz="1200" dirty="0"/>
              <a:t>              ),</a:t>
            </a:r>
          </a:p>
          <a:p>
            <a:r>
              <a:rPr lang="pt-BR" sz="1200" dirty="0"/>
              <a:t>            );</a:t>
            </a:r>
          </a:p>
          <a:p>
            <a:r>
              <a:rPr lang="pt-BR" sz="1200" dirty="0"/>
              <a:t>          }),</a:t>
            </a:r>
          </a:p>
          <a:p>
            <a:r>
              <a:rPr lang="pt-BR" sz="1200" dirty="0"/>
              <a:t>        );</a:t>
            </a:r>
          </a:p>
          <a:p>
            <a:r>
              <a:rPr lang="pt-BR" sz="1200" dirty="0"/>
              <a:t>      }),</a:t>
            </a:r>
          </a:p>
          <a:p>
            <a:r>
              <a:rPr lang="pt-BR" sz="1200" dirty="0"/>
              <a:t>    );</a:t>
            </a:r>
          </a:p>
          <a:p>
            <a:r>
              <a:rPr lang="pt-BR" sz="1200" dirty="0"/>
              <a:t>  }</a:t>
            </a:r>
          </a:p>
          <a:p>
            <a:r>
              <a:rPr lang="pt-BR" sz="1200" dirty="0"/>
              <a:t>}</a:t>
            </a:r>
          </a:p>
          <a:p>
            <a:endParaRPr lang="pt-BR" sz="1200" dirty="0"/>
          </a:p>
          <a:p>
            <a:r>
              <a:rPr lang="pt-BR" sz="1200" dirty="0"/>
              <a:t>  </a:t>
            </a:r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64076" y="1691757"/>
            <a:ext cx="64415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Continuando a parte do copia &amp; cola, da pagina anterior.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615440" y="1083807"/>
            <a:ext cx="4908973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Arquivo </a:t>
            </a:r>
            <a:r>
              <a:rPr lang="pt-BR" sz="3400" dirty="0" err="1"/>
              <a:t>game_screen.dart</a:t>
            </a:r>
            <a:endParaRPr lang="pt-BR" sz="3400" dirty="0"/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25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Continuando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780" y="5108077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5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359587" y="4064455"/>
            <a:ext cx="5943957" cy="3948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Bem-vindo ao "</a:t>
            </a:r>
            <a:r>
              <a:rPr lang="pt-BR" sz="2400" dirty="0" err="1"/>
              <a:t>Flutter</a:t>
            </a:r>
            <a:r>
              <a:rPr lang="pt-BR" sz="2400" dirty="0"/>
              <a:t> Adventure: Instale, Codifique, Jogue"!</a:t>
            </a:r>
          </a:p>
          <a:p>
            <a:pPr algn="ctr"/>
            <a:r>
              <a:rPr lang="pt-BR" sz="2400" dirty="0"/>
              <a:t>Neste </a:t>
            </a:r>
            <a:r>
              <a:rPr lang="pt-BR" sz="2400" dirty="0" err="1"/>
              <a:t>eBook</a:t>
            </a:r>
            <a:r>
              <a:rPr lang="pt-BR" sz="2400" dirty="0"/>
              <a:t>, vamos guiá-lo passo a passo na criação de um Jogo </a:t>
            </a:r>
          </a:p>
          <a:p>
            <a:pPr algn="ctr"/>
            <a:r>
              <a:rPr lang="pt-BR" sz="2400" dirty="0"/>
              <a:t>da Velha simples usando </a:t>
            </a:r>
            <a:r>
              <a:rPr lang="pt-BR" sz="2400" dirty="0" err="1"/>
              <a:t>Flutter</a:t>
            </a:r>
            <a:r>
              <a:rPr lang="pt-BR" sz="2400" dirty="0"/>
              <a:t>. Abordaremos desde a instalação </a:t>
            </a:r>
          </a:p>
          <a:p>
            <a:pPr algn="ctr"/>
            <a:r>
              <a:rPr lang="pt-BR" sz="2400" dirty="0"/>
              <a:t>do ambiente de desenvolvimento até a implementação do jogo. </a:t>
            </a:r>
          </a:p>
          <a:p>
            <a:pPr algn="ctr"/>
            <a:r>
              <a:rPr lang="pt-BR" sz="2400" dirty="0"/>
              <a:t>Vamos dividir o conteúdo em capítulos para facilitar o aprendizado..</a:t>
            </a:r>
          </a:p>
          <a:p>
            <a:endParaRPr lang="pt-BR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757046" y="2368525"/>
            <a:ext cx="5149038" cy="1302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3400" dirty="0"/>
              <a:t>Adventure: </a:t>
            </a:r>
            <a:r>
              <a:rPr lang="fr-FR" sz="3400" dirty="0" err="1"/>
              <a:t>Instale</a:t>
            </a:r>
            <a:r>
              <a:rPr lang="fr-FR" sz="3400" dirty="0"/>
              <a:t>, </a:t>
            </a:r>
          </a:p>
          <a:p>
            <a:pPr algn="ctr"/>
            <a:r>
              <a:rPr lang="fr-FR" sz="3400" dirty="0" err="1"/>
              <a:t>Codifique</a:t>
            </a:r>
            <a:r>
              <a:rPr lang="fr-FR" sz="3400" dirty="0"/>
              <a:t>, </a:t>
            </a:r>
            <a:r>
              <a:rPr lang="fr-FR" sz="3400" dirty="0" err="1"/>
              <a:t>Jogue</a:t>
            </a:r>
            <a:r>
              <a:rPr lang="pt-BR" sz="1600" dirty="0"/>
              <a:t>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1050060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FLUTTER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30885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36F8B90-E06C-E8E1-871B-9EB8699609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sp>
        <p:nvSpPr>
          <p:cNvPr id="2" name="numero_titulo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1879537" y="3239851"/>
            <a:ext cx="30989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0" dirty="0">
                <a:solidFill>
                  <a:schemeClr val="bg1"/>
                </a:solidFill>
                <a:latin typeface="Bauhaus 93" panose="04030905020B02020C02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04</a:t>
            </a:r>
          </a:p>
        </p:txBody>
      </p:sp>
      <p:sp>
        <p:nvSpPr>
          <p:cNvPr id="3" name="titulo_quebra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826366" y="6910734"/>
            <a:ext cx="5205272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Conclusão – Game Over</a:t>
            </a:r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06C473-1413-8279-C22A-A2D356128C0F}"/>
              </a:ext>
            </a:extLst>
          </p:cNvPr>
          <p:cNvSpPr/>
          <p:nvPr/>
        </p:nvSpPr>
        <p:spPr>
          <a:xfrm>
            <a:off x="545910" y="7689537"/>
            <a:ext cx="5609230" cy="130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0956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324044" y="7462281"/>
            <a:ext cx="513631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/>
              <a:t>Parabéns! </a:t>
            </a:r>
          </a:p>
          <a:p>
            <a:r>
              <a:rPr lang="pt-BR" sz="1600" b="1" dirty="0"/>
              <a:t>Agora você sabe como criar um Jogo da Velha </a:t>
            </a:r>
          </a:p>
          <a:p>
            <a:r>
              <a:rPr lang="pt-BR" sz="1600" b="1" dirty="0"/>
              <a:t>simples em </a:t>
            </a:r>
            <a:r>
              <a:rPr lang="pt-BR" sz="1600" b="1" dirty="0" err="1"/>
              <a:t>Flutter</a:t>
            </a:r>
            <a:r>
              <a:rPr lang="pt-BR" sz="1600" b="1" dirty="0"/>
              <a:t>. Este </a:t>
            </a:r>
            <a:r>
              <a:rPr lang="pt-BR" sz="1600" b="1" dirty="0" err="1"/>
              <a:t>eBook</a:t>
            </a:r>
            <a:r>
              <a:rPr lang="pt-BR" sz="1600" b="1" dirty="0"/>
              <a:t> cobriu desde a instalação </a:t>
            </a:r>
          </a:p>
          <a:p>
            <a:r>
              <a:rPr lang="pt-BR" sz="1600" b="1" dirty="0"/>
              <a:t>do </a:t>
            </a:r>
            <a:r>
              <a:rPr lang="pt-BR" sz="1600" b="1" dirty="0" err="1"/>
              <a:t>Flutter</a:t>
            </a:r>
            <a:r>
              <a:rPr lang="pt-BR" sz="1600" b="1" dirty="0"/>
              <a:t> e do </a:t>
            </a:r>
            <a:r>
              <a:rPr lang="pt-BR" sz="1600" b="1" dirty="0" err="1"/>
              <a:t>VSCode</a:t>
            </a:r>
            <a:r>
              <a:rPr lang="pt-BR" sz="1600" b="1" dirty="0"/>
              <a:t> até a criação de um jogo funcional. </a:t>
            </a:r>
          </a:p>
          <a:p>
            <a:r>
              <a:rPr lang="pt-BR" sz="1600" b="1" dirty="0"/>
              <a:t>Continue explorando e aprimorando suas habilidades em </a:t>
            </a:r>
            <a:r>
              <a:rPr lang="pt-BR" sz="1600" b="1" dirty="0" err="1"/>
              <a:t>Flutter</a:t>
            </a:r>
            <a:r>
              <a:rPr lang="pt-BR" sz="1600" b="1" dirty="0"/>
              <a:t>. </a:t>
            </a:r>
          </a:p>
          <a:p>
            <a:r>
              <a:rPr lang="pt-BR" sz="1600" b="1" dirty="0"/>
              <a:t>Boa codificação!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930259" y="2495829"/>
            <a:ext cx="3022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Estrutura Final do Jogo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3987992" y="1092708"/>
            <a:ext cx="1670650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O Game</a:t>
            </a:r>
            <a:r>
              <a:rPr lang="pt-BR" sz="1600" dirty="0"/>
              <a:t>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04 JOGUE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C65EF0E-67B2-9D98-1A79-9AA98DC2EB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044" y="3208800"/>
            <a:ext cx="6209911" cy="3488399"/>
          </a:xfrm>
          <a:prstGeom prst="rect">
            <a:avLst/>
          </a:prstGeom>
        </p:spPr>
      </p:pic>
      <p:sp>
        <p:nvSpPr>
          <p:cNvPr id="18" name="subtitulo_componente">
            <a:extLst>
              <a:ext uri="{FF2B5EF4-FFF2-40B4-BE49-F238E27FC236}">
                <a16:creationId xmlns:a16="http://schemas.microsoft.com/office/drawing/2014/main" id="{E3429872-591A-9DEB-B273-60541CA9813F}"/>
              </a:ext>
            </a:extLst>
          </p:cNvPr>
          <p:cNvSpPr txBox="1"/>
          <p:nvPr/>
        </p:nvSpPr>
        <p:spPr>
          <a:xfrm>
            <a:off x="2554689" y="6848907"/>
            <a:ext cx="17486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328724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36F8B90-E06C-E8E1-871B-9EB8699609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sp>
        <p:nvSpPr>
          <p:cNvPr id="3" name="titulo_quebra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1304059" y="7917731"/>
            <a:ext cx="4249881" cy="1548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Adventure: Instale, </a:t>
            </a: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Codifique, Jogue.</a:t>
            </a:r>
          </a:p>
          <a:p>
            <a:pPr algn="ctr"/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06C473-1413-8279-C22A-A2D356128C0F}"/>
              </a:ext>
            </a:extLst>
          </p:cNvPr>
          <p:cNvSpPr/>
          <p:nvPr/>
        </p:nvSpPr>
        <p:spPr>
          <a:xfrm>
            <a:off x="545910" y="7689537"/>
            <a:ext cx="5609230" cy="130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5F195AEA-DB1B-EB32-28E3-AB2D33D6E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2591" y="3938053"/>
            <a:ext cx="2825938" cy="2825938"/>
          </a:xfrm>
          <a:prstGeom prst="rect">
            <a:avLst/>
          </a:prstGeom>
        </p:spPr>
      </p:pic>
      <p:pic>
        <p:nvPicPr>
          <p:cNvPr id="10" name="Imagem 9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A8823B56-CABA-D732-08B0-847E85C3F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4004" y="3971497"/>
            <a:ext cx="2825939" cy="2820052"/>
          </a:xfrm>
          <a:prstGeom prst="rect">
            <a:avLst/>
          </a:prstGeom>
        </p:spPr>
      </p:pic>
      <p:sp>
        <p:nvSpPr>
          <p:cNvPr id="11" name="titulo_quebra">
            <a:extLst>
              <a:ext uri="{FF2B5EF4-FFF2-40B4-BE49-F238E27FC236}">
                <a16:creationId xmlns:a16="http://schemas.microsoft.com/office/drawing/2014/main" id="{B42BDD2F-3A29-C726-C33B-C2AA393C57EF}"/>
              </a:ext>
            </a:extLst>
          </p:cNvPr>
          <p:cNvSpPr txBox="1"/>
          <p:nvPr/>
        </p:nvSpPr>
        <p:spPr>
          <a:xfrm>
            <a:off x="2222961" y="5054559"/>
            <a:ext cx="2412073" cy="1025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FLUTTER</a:t>
            </a:r>
          </a:p>
          <a:p>
            <a:pPr algn="ctr"/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7F8F82D6-46D5-119A-6A35-60C63A6982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70202" y="5677948"/>
            <a:ext cx="2616947" cy="15828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6E29D0B-9298-062C-97B6-7E5571AE12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3980" y="1175704"/>
            <a:ext cx="4133090" cy="215953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2" name="titulo_quebra">
            <a:extLst>
              <a:ext uri="{FF2B5EF4-FFF2-40B4-BE49-F238E27FC236}">
                <a16:creationId xmlns:a16="http://schemas.microsoft.com/office/drawing/2014/main" id="{932D9AEB-22CC-051A-47D8-030D662BCEEA}"/>
              </a:ext>
            </a:extLst>
          </p:cNvPr>
          <p:cNvSpPr txBox="1"/>
          <p:nvPr/>
        </p:nvSpPr>
        <p:spPr>
          <a:xfrm>
            <a:off x="362838" y="218305"/>
            <a:ext cx="57923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Sobre o autor deste E-Book transcrevido por IA e Diagramado por:</a:t>
            </a:r>
          </a:p>
          <a:p>
            <a:pPr algn="ctr"/>
            <a:r>
              <a:rPr lang="pt-BR" sz="1600" dirty="0">
                <a:hlinkClick r:id="rId7"/>
              </a:rPr>
              <a:t>Luciano Garcia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3230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36F8B90-E06C-E8E1-871B-9EB8699609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sp>
        <p:nvSpPr>
          <p:cNvPr id="2" name="numero_titulo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1879537" y="3239851"/>
            <a:ext cx="30989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0" dirty="0">
                <a:solidFill>
                  <a:schemeClr val="bg1"/>
                </a:solidFill>
                <a:latin typeface="Bauhaus 93" panose="04030905020B02020C02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01</a:t>
            </a:r>
          </a:p>
        </p:txBody>
      </p:sp>
      <p:sp>
        <p:nvSpPr>
          <p:cNvPr id="3" name="titulo_quebra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877734" y="6518144"/>
            <a:ext cx="5277406" cy="1302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Preparando o Ambiente </a:t>
            </a: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de Desenvolvimento</a:t>
            </a:r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06C473-1413-8279-C22A-A2D356128C0F}"/>
              </a:ext>
            </a:extLst>
          </p:cNvPr>
          <p:cNvSpPr/>
          <p:nvPr/>
        </p:nvSpPr>
        <p:spPr>
          <a:xfrm>
            <a:off x="545910" y="7689537"/>
            <a:ext cx="5609230" cy="130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0683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476746" y="4373810"/>
            <a:ext cx="6262612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Baixe o </a:t>
            </a:r>
            <a:r>
              <a:rPr lang="pt-BR" sz="1600" b="1" dirty="0" err="1"/>
              <a:t>Flutter</a:t>
            </a:r>
            <a:r>
              <a:rPr lang="pt-BR" sz="1600" b="1" dirty="0"/>
              <a:t> SDK: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Acesse </a:t>
            </a:r>
            <a:r>
              <a:rPr lang="pt-BR" sz="1600" dirty="0" err="1"/>
              <a:t>flutter.dev</a:t>
            </a:r>
            <a:r>
              <a:rPr lang="pt-BR" sz="1600" dirty="0"/>
              <a:t> e baixe o SDK para o seu sistema operacional.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Extraia o arquivo para uma pasta de sua preferência.</a:t>
            </a:r>
          </a:p>
          <a:p>
            <a:endParaRPr lang="pt-BR" sz="1600" dirty="0"/>
          </a:p>
          <a:p>
            <a:endParaRPr lang="pt-BR" sz="1600" dirty="0"/>
          </a:p>
          <a:p>
            <a:r>
              <a:rPr lang="pt-BR" sz="1600" b="1" dirty="0"/>
              <a:t>Adicione o </a:t>
            </a:r>
            <a:r>
              <a:rPr lang="pt-BR" sz="1600" b="1" dirty="0" err="1"/>
              <a:t>Flutter</a:t>
            </a:r>
            <a:r>
              <a:rPr lang="pt-BR" sz="1600" b="1" dirty="0"/>
              <a:t> ao Path: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 Windows, adicione </a:t>
            </a:r>
            <a:r>
              <a:rPr lang="pt-BR" sz="1600" dirty="0" err="1"/>
              <a:t>flutter</a:t>
            </a:r>
            <a:r>
              <a:rPr lang="pt-BR" sz="1600" dirty="0"/>
              <a:t>/bin ao PATH nas Variáveis de Ambiente.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No </a:t>
            </a:r>
            <a:r>
              <a:rPr lang="pt-BR" sz="1600" dirty="0" err="1"/>
              <a:t>macOS</a:t>
            </a:r>
            <a:r>
              <a:rPr lang="pt-BR" sz="1600" dirty="0"/>
              <a:t>/Linux, adicione </a:t>
            </a:r>
            <a:r>
              <a:rPr lang="pt-BR" sz="1600" dirty="0" err="1"/>
              <a:t>export</a:t>
            </a:r>
            <a:r>
              <a:rPr lang="pt-BR" sz="1600" dirty="0"/>
              <a:t> PATH="$PATH:/path/</a:t>
            </a:r>
            <a:r>
              <a:rPr lang="pt-BR" sz="1600" dirty="0" err="1"/>
              <a:t>to</a:t>
            </a:r>
            <a:r>
              <a:rPr lang="pt-BR" sz="1600" dirty="0"/>
              <a:t>/</a:t>
            </a:r>
            <a:r>
              <a:rPr lang="pt-BR" sz="1600" dirty="0" err="1"/>
              <a:t>flutter</a:t>
            </a:r>
            <a:r>
              <a:rPr lang="pt-BR" sz="1600" dirty="0"/>
              <a:t>/bin" </a:t>
            </a:r>
          </a:p>
          <a:p>
            <a:r>
              <a:rPr lang="pt-BR" sz="1600" dirty="0"/>
              <a:t>	ao arquivo .</a:t>
            </a:r>
            <a:r>
              <a:rPr lang="pt-BR" sz="1600" dirty="0" err="1"/>
              <a:t>bashrc</a:t>
            </a:r>
            <a:r>
              <a:rPr lang="pt-BR" sz="1600" dirty="0"/>
              <a:t> ou .</a:t>
            </a:r>
            <a:r>
              <a:rPr lang="pt-BR" sz="1600" dirty="0" err="1"/>
              <a:t>zshrc</a:t>
            </a:r>
            <a:r>
              <a:rPr lang="pt-BR" sz="1600" dirty="0"/>
              <a:t>.</a:t>
            </a:r>
          </a:p>
          <a:p>
            <a:endParaRPr lang="pt-BR" sz="1600" dirty="0"/>
          </a:p>
          <a:p>
            <a:endParaRPr lang="pt-BR" sz="1600" dirty="0"/>
          </a:p>
          <a:p>
            <a:r>
              <a:rPr lang="pt-BR" sz="1600" b="1" dirty="0"/>
              <a:t>Verifique a Instalação:</a:t>
            </a:r>
          </a:p>
          <a:p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Abra o terminal e execute </a:t>
            </a:r>
            <a:r>
              <a:rPr lang="pt-BR" sz="1600" dirty="0" err="1"/>
              <a:t>flutter</a:t>
            </a:r>
            <a:r>
              <a:rPr lang="pt-BR" sz="1600" dirty="0"/>
              <a:t> </a:t>
            </a:r>
            <a:r>
              <a:rPr lang="pt-BR" sz="1600" dirty="0" err="1"/>
              <a:t>doctor</a:t>
            </a:r>
            <a:r>
              <a:rPr lang="pt-B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Siga as instruções para resolver qualquer problema encontrado.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476746" y="3303127"/>
            <a:ext cx="3321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Passo 1: Instalar o </a:t>
            </a:r>
            <a:r>
              <a:rPr lang="pt-BR" sz="2400" dirty="0" err="1"/>
              <a:t>Flutter</a:t>
            </a:r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476746" y="2033226"/>
            <a:ext cx="5779596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Instalando o </a:t>
            </a:r>
            <a:r>
              <a:rPr lang="pt-BR" sz="3400" dirty="0" err="1"/>
              <a:t>Flutter</a:t>
            </a:r>
            <a:r>
              <a:rPr lang="pt-BR" sz="3400" dirty="0"/>
              <a:t> e o </a:t>
            </a:r>
            <a:r>
              <a:rPr lang="pt-BR" sz="3400" dirty="0" err="1"/>
              <a:t>VSCode</a:t>
            </a:r>
            <a:r>
              <a:rPr lang="pt-BR" sz="1600" dirty="0"/>
              <a:t>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01 Start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5B3D1708-A5D8-B182-C9F6-8CB4251BCD1D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</a:blip>
          <a:stretch>
            <a:fillRect/>
          </a:stretch>
        </p:blipFill>
        <p:spPr>
          <a:xfrm>
            <a:off x="211183" y="5280781"/>
            <a:ext cx="6426653" cy="4141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273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359587" y="3211422"/>
            <a:ext cx="621099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Baixe o </a:t>
            </a:r>
            <a:r>
              <a:rPr lang="pt-BR" sz="1600" b="1" dirty="0" err="1"/>
              <a:t>VSCode</a:t>
            </a:r>
            <a:r>
              <a:rPr lang="pt-BR" sz="1600" b="1" dirty="0"/>
              <a:t>:</a:t>
            </a:r>
          </a:p>
          <a:p>
            <a:endParaRPr lang="pt-BR" sz="16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Acesse code.visualstudio.com e instale o </a:t>
            </a:r>
            <a:r>
              <a:rPr lang="pt-BR" sz="1600" dirty="0" err="1"/>
              <a:t>VSCode</a:t>
            </a:r>
            <a:r>
              <a:rPr lang="pt-BR" sz="1600" dirty="0"/>
              <a:t> para o seu sistema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operacional.</a:t>
            </a:r>
          </a:p>
          <a:p>
            <a:endParaRPr lang="pt-BR" sz="1600" b="1" dirty="0"/>
          </a:p>
          <a:p>
            <a:endParaRPr lang="pt-BR" sz="1600" b="1" dirty="0"/>
          </a:p>
          <a:p>
            <a:r>
              <a:rPr lang="pt-BR" sz="1600" b="1" dirty="0"/>
              <a:t>Instale a Extensão </a:t>
            </a:r>
            <a:r>
              <a:rPr lang="pt-BR" sz="1600" b="1" dirty="0" err="1"/>
              <a:t>Flutter</a:t>
            </a:r>
            <a:r>
              <a:rPr lang="pt-BR" sz="1600" b="1" dirty="0"/>
              <a:t>:</a:t>
            </a:r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Abra o </a:t>
            </a:r>
            <a:r>
              <a:rPr lang="pt-BR" sz="1600" dirty="0" err="1"/>
              <a:t>VSCode</a:t>
            </a:r>
            <a:r>
              <a:rPr lang="pt-B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Vá para Extensões (ou pressione </a:t>
            </a:r>
            <a:r>
              <a:rPr lang="pt-BR" sz="1600" dirty="0" err="1"/>
              <a:t>Ctrl+Shift+X</a:t>
            </a:r>
            <a:r>
              <a:rPr lang="pt-BR" sz="1600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Pesquise por "</a:t>
            </a:r>
            <a:r>
              <a:rPr lang="pt-BR" sz="1600" dirty="0" err="1"/>
              <a:t>Flutter</a:t>
            </a:r>
            <a:r>
              <a:rPr lang="pt-BR" sz="1600" dirty="0"/>
              <a:t>" e instale as extensões </a:t>
            </a:r>
            <a:r>
              <a:rPr lang="pt-BR" sz="1600" dirty="0" err="1"/>
              <a:t>Flutter</a:t>
            </a:r>
            <a:r>
              <a:rPr lang="pt-BR" sz="1600" dirty="0"/>
              <a:t> e Dart.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359587" y="2490143"/>
            <a:ext cx="481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Passo 2: Instalar o Visual Studio </a:t>
            </a:r>
            <a:r>
              <a:rPr lang="pt-BR" sz="2400" dirty="0" err="1"/>
              <a:t>Code</a:t>
            </a:r>
            <a:endParaRPr lang="pt-BR" sz="2400" dirty="0"/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359587" y="1693779"/>
            <a:ext cx="5779596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Instalando o </a:t>
            </a:r>
            <a:r>
              <a:rPr lang="pt-BR" sz="3400" dirty="0" err="1"/>
              <a:t>Flutter</a:t>
            </a:r>
            <a:r>
              <a:rPr lang="pt-BR" sz="3400" dirty="0"/>
              <a:t> e o </a:t>
            </a:r>
            <a:r>
              <a:rPr lang="pt-BR" sz="3400" dirty="0" err="1"/>
              <a:t>VSCode</a:t>
            </a:r>
            <a:r>
              <a:rPr lang="pt-BR" sz="1600" dirty="0"/>
              <a:t>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01 / Steps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sp>
        <p:nvSpPr>
          <p:cNvPr id="15" name="texto_componente">
            <a:extLst>
              <a:ext uri="{FF2B5EF4-FFF2-40B4-BE49-F238E27FC236}">
                <a16:creationId xmlns:a16="http://schemas.microsoft.com/office/drawing/2014/main" id="{9ABA7C4D-EA4C-30B5-EB04-AB42BF628841}"/>
              </a:ext>
            </a:extLst>
          </p:cNvPr>
          <p:cNvSpPr txBox="1"/>
          <p:nvPr/>
        </p:nvSpPr>
        <p:spPr>
          <a:xfrm>
            <a:off x="359587" y="6434578"/>
            <a:ext cx="5141344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Criar o Projeto:</a:t>
            </a:r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Abra o terminal.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Execute ‘</a:t>
            </a:r>
            <a:r>
              <a:rPr lang="pt-BR" sz="1600" dirty="0" err="1"/>
              <a:t>flutter</a:t>
            </a:r>
            <a:r>
              <a:rPr lang="pt-BR" sz="1600" dirty="0"/>
              <a:t> </a:t>
            </a:r>
            <a:r>
              <a:rPr lang="pt-BR" sz="1600" dirty="0" err="1"/>
              <a:t>create</a:t>
            </a:r>
            <a:r>
              <a:rPr lang="pt-BR" sz="1600" dirty="0"/>
              <a:t> </a:t>
            </a:r>
            <a:r>
              <a:rPr lang="pt-BR" sz="1600" dirty="0" err="1"/>
              <a:t>jogo_da_velha</a:t>
            </a:r>
            <a:r>
              <a:rPr lang="pt-BR" sz="1600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Navegue até a pasta do projeto com ‘</a:t>
            </a:r>
            <a:r>
              <a:rPr lang="pt-BR" sz="1600" dirty="0" err="1"/>
              <a:t>cd</a:t>
            </a:r>
            <a:r>
              <a:rPr lang="pt-BR" sz="1600" dirty="0"/>
              <a:t> </a:t>
            </a:r>
            <a:r>
              <a:rPr lang="pt-BR" sz="1600" dirty="0" err="1"/>
              <a:t>jogo_da_velha</a:t>
            </a:r>
            <a:r>
              <a:rPr lang="pt-BR" sz="1600" dirty="0"/>
              <a:t>’.</a:t>
            </a:r>
          </a:p>
          <a:p>
            <a:endParaRPr lang="pt-BR" sz="1600" b="1" dirty="0"/>
          </a:p>
          <a:p>
            <a:endParaRPr lang="pt-BR" sz="1600" b="1" dirty="0"/>
          </a:p>
          <a:p>
            <a:r>
              <a:rPr lang="pt-BR" sz="1600" b="1" dirty="0"/>
              <a:t>Abrir o Projeto no </a:t>
            </a:r>
            <a:r>
              <a:rPr lang="pt-BR" sz="1600" b="1" dirty="0" err="1"/>
              <a:t>VSCode</a:t>
            </a:r>
            <a:r>
              <a:rPr lang="pt-BR" sz="1600" b="1" dirty="0"/>
              <a:t>:</a:t>
            </a:r>
          </a:p>
          <a:p>
            <a:endParaRPr lang="pt-BR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Abra o </a:t>
            </a:r>
            <a:r>
              <a:rPr lang="pt-BR" sz="1600" dirty="0" err="1"/>
              <a:t>VSCode</a:t>
            </a:r>
            <a:r>
              <a:rPr lang="pt-BR" sz="16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Vá em File &gt; Open Folder e selecione a pasta do projeto.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5299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D36F8B90-E06C-E8E1-871B-9EB8699609FF}"/>
              </a:ext>
            </a:extLst>
          </p:cNvPr>
          <p:cNvSpPr/>
          <p:nvPr/>
        </p:nvSpPr>
        <p:spPr>
          <a:xfrm>
            <a:off x="0" y="0"/>
            <a:ext cx="6858000" cy="9906000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7030A0"/>
              </a:solidFill>
              <a:highlight>
                <a:srgbClr val="800080"/>
              </a:highlight>
            </a:endParaRPr>
          </a:p>
        </p:txBody>
      </p:sp>
      <p:sp>
        <p:nvSpPr>
          <p:cNvPr id="2" name="numero_titulo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1879537" y="3239851"/>
            <a:ext cx="3098925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0" dirty="0">
                <a:solidFill>
                  <a:schemeClr val="bg1"/>
                </a:solidFill>
                <a:latin typeface="Bauhaus 93" panose="04030905020B02020C02" pitchFamily="82" charset="0"/>
                <a:ea typeface="ADLaM Display" panose="02010000000000000000" pitchFamily="2" charset="0"/>
                <a:cs typeface="ADLaM Display" panose="02010000000000000000" pitchFamily="2" charset="0"/>
              </a:rPr>
              <a:t>02</a:t>
            </a:r>
          </a:p>
        </p:txBody>
      </p:sp>
      <p:sp>
        <p:nvSpPr>
          <p:cNvPr id="3" name="titulo_quebra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901777" y="6409950"/>
            <a:ext cx="4897495" cy="13020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Estrutura do Projeto e </a:t>
            </a:r>
          </a:p>
          <a:p>
            <a:pPr algn="ctr"/>
            <a:r>
              <a:rPr lang="pt-BR" sz="3400" dirty="0">
                <a:solidFill>
                  <a:schemeClr val="bg1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Configuração Inicial</a:t>
            </a:r>
            <a:r>
              <a:rPr lang="pt-BR" sz="1600" dirty="0"/>
              <a:t>.</a:t>
            </a:r>
          </a:p>
          <a:p>
            <a:pPr algn="ctr"/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206C473-1413-8279-C22A-A2D356128C0F}"/>
              </a:ext>
            </a:extLst>
          </p:cNvPr>
          <p:cNvSpPr/>
          <p:nvPr/>
        </p:nvSpPr>
        <p:spPr>
          <a:xfrm>
            <a:off x="545910" y="7689537"/>
            <a:ext cx="5609230" cy="13063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117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211183" y="2408356"/>
            <a:ext cx="6369134" cy="1815880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1600" dirty="0"/>
              <a:t>O </a:t>
            </a:r>
            <a:r>
              <a:rPr lang="pt-BR" sz="1600" dirty="0" err="1"/>
              <a:t>Flutter</a:t>
            </a:r>
            <a:r>
              <a:rPr lang="pt-BR" sz="1600" dirty="0"/>
              <a:t> cria uma estrutura de </a:t>
            </a:r>
          </a:p>
          <a:p>
            <a:r>
              <a:rPr lang="pt-BR" sz="1600" dirty="0"/>
              <a:t>pastas com arquivos importantes. </a:t>
            </a:r>
          </a:p>
          <a:p>
            <a:r>
              <a:rPr lang="pt-BR" sz="1600" dirty="0"/>
              <a:t>Aqui estão os principais: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lib</a:t>
            </a:r>
            <a:r>
              <a:rPr lang="pt-BR" sz="1600" dirty="0"/>
              <a:t>/</a:t>
            </a:r>
            <a:r>
              <a:rPr lang="pt-BR" sz="1600" dirty="0" err="1"/>
              <a:t>main.dart</a:t>
            </a:r>
            <a:r>
              <a:rPr lang="pt-BR" sz="1600" dirty="0"/>
              <a:t>: Ponto de entrada do aplicativo.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 err="1"/>
              <a:t>pubspec.yaml</a:t>
            </a:r>
            <a:r>
              <a:rPr lang="pt-BR" sz="1600" dirty="0"/>
              <a:t>: Arquivo de configuração do projeto, onde gerenciamos </a:t>
            </a:r>
          </a:p>
          <a:p>
            <a:r>
              <a:rPr lang="pt-BR" sz="1600" dirty="0"/>
              <a:t>	dependências</a:t>
            </a:r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1940522" y="1777825"/>
            <a:ext cx="4597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Entendendo a Estrutura do Projeto.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02 Next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sp>
        <p:nvSpPr>
          <p:cNvPr id="16" name="subtitulo_componente">
            <a:extLst>
              <a:ext uri="{FF2B5EF4-FFF2-40B4-BE49-F238E27FC236}">
                <a16:creationId xmlns:a16="http://schemas.microsoft.com/office/drawing/2014/main" id="{1882DD93-07C6-DDAE-3BA7-0514A8F16FCE}"/>
              </a:ext>
            </a:extLst>
          </p:cNvPr>
          <p:cNvSpPr txBox="1"/>
          <p:nvPr/>
        </p:nvSpPr>
        <p:spPr>
          <a:xfrm>
            <a:off x="263679" y="4763296"/>
            <a:ext cx="21755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Configurando o </a:t>
            </a:r>
          </a:p>
          <a:p>
            <a:r>
              <a:rPr lang="pt-BR" sz="2400" dirty="0" err="1"/>
              <a:t>Main.dart</a:t>
            </a:r>
            <a:r>
              <a:rPr lang="pt-BR" sz="2400" dirty="0"/>
              <a:t>.</a:t>
            </a: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423EEE4-1931-1F71-0169-96234CAED4F1}"/>
              </a:ext>
            </a:extLst>
          </p:cNvPr>
          <p:cNvSpPr/>
          <p:nvPr/>
        </p:nvSpPr>
        <p:spPr>
          <a:xfrm>
            <a:off x="2615109" y="4511801"/>
            <a:ext cx="3607363" cy="1663805"/>
          </a:xfrm>
          <a:prstGeom prst="roundRect">
            <a:avLst>
              <a:gd name="adj" fmla="val 6896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5" name="texto_componente">
            <a:extLst>
              <a:ext uri="{FF2B5EF4-FFF2-40B4-BE49-F238E27FC236}">
                <a16:creationId xmlns:a16="http://schemas.microsoft.com/office/drawing/2014/main" id="{9ABA7C4D-EA4C-30B5-EB04-AB42BF628841}"/>
              </a:ext>
            </a:extLst>
          </p:cNvPr>
          <p:cNvSpPr txBox="1"/>
          <p:nvPr/>
        </p:nvSpPr>
        <p:spPr>
          <a:xfrm>
            <a:off x="3030158" y="4681415"/>
            <a:ext cx="305481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Vamos começar configurando 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nosso ponto de entrada no 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arquivo </a:t>
            </a:r>
            <a:r>
              <a:rPr lang="pt-BR" sz="1600" b="1" dirty="0" err="1">
                <a:solidFill>
                  <a:schemeClr val="bg1"/>
                </a:solidFill>
              </a:rPr>
              <a:t>main.dart</a:t>
            </a:r>
            <a:r>
              <a:rPr lang="pt-BR" sz="1600" b="1" dirty="0">
                <a:solidFill>
                  <a:schemeClr val="bg1"/>
                </a:solidFill>
              </a:rPr>
              <a:t>. Crie o arquivo </a:t>
            </a:r>
          </a:p>
          <a:p>
            <a:r>
              <a:rPr lang="pt-BR" sz="1600" b="1" dirty="0" err="1">
                <a:solidFill>
                  <a:schemeClr val="bg1"/>
                </a:solidFill>
              </a:rPr>
              <a:t>main.dart</a:t>
            </a:r>
            <a:r>
              <a:rPr lang="pt-BR" sz="1600" b="1" dirty="0">
                <a:solidFill>
                  <a:schemeClr val="bg1"/>
                </a:solidFill>
              </a:rPr>
              <a:t> na pasta </a:t>
            </a:r>
            <a:r>
              <a:rPr lang="pt-BR" sz="1600" b="1" dirty="0" err="1">
                <a:solidFill>
                  <a:schemeClr val="bg1"/>
                </a:solidFill>
              </a:rPr>
              <a:t>lib</a:t>
            </a:r>
            <a:r>
              <a:rPr lang="pt-BR" sz="1600" b="1" dirty="0">
                <a:solidFill>
                  <a:schemeClr val="bg1"/>
                </a:solidFill>
              </a:rPr>
              <a:t> e adicione 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o seguinte código: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D0F07356-4251-63B1-1B90-2F02E0479C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132" y="6314472"/>
            <a:ext cx="4487496" cy="334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3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o_componente">
            <a:extLst>
              <a:ext uri="{FF2B5EF4-FFF2-40B4-BE49-F238E27FC236}">
                <a16:creationId xmlns:a16="http://schemas.microsoft.com/office/drawing/2014/main" id="{3008206C-E6DB-AC4F-DB02-027CC4E09437}"/>
              </a:ext>
            </a:extLst>
          </p:cNvPr>
          <p:cNvSpPr txBox="1"/>
          <p:nvPr/>
        </p:nvSpPr>
        <p:spPr>
          <a:xfrm>
            <a:off x="2204986" y="6275251"/>
            <a:ext cx="4147289" cy="28716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 err="1"/>
              <a:t>import</a:t>
            </a:r>
            <a:r>
              <a:rPr lang="pt-BR" sz="1000" dirty="0"/>
              <a:t> '</a:t>
            </a:r>
            <a:r>
              <a:rPr lang="pt-BR" sz="1000" dirty="0" err="1"/>
              <a:t>package:flutter</a:t>
            </a:r>
            <a:r>
              <a:rPr lang="pt-BR" sz="1000" dirty="0"/>
              <a:t>/</a:t>
            </a:r>
            <a:r>
              <a:rPr lang="pt-BR" sz="1000" dirty="0" err="1"/>
              <a:t>material.dart</a:t>
            </a:r>
            <a:r>
              <a:rPr lang="pt-BR" sz="1000" dirty="0"/>
              <a:t>'; // Importa o pacote </a:t>
            </a:r>
            <a:r>
              <a:rPr lang="pt-BR" sz="1000" dirty="0" err="1"/>
              <a:t>Flutter</a:t>
            </a:r>
            <a:r>
              <a:rPr lang="pt-BR" sz="1000" dirty="0"/>
              <a:t> Material</a:t>
            </a:r>
          </a:p>
          <a:p>
            <a:r>
              <a:rPr lang="pt-BR" sz="1000" dirty="0" err="1"/>
              <a:t>import</a:t>
            </a:r>
            <a:r>
              <a:rPr lang="pt-BR" sz="1000" dirty="0"/>
              <a:t> '</a:t>
            </a:r>
            <a:r>
              <a:rPr lang="pt-BR" sz="1000" dirty="0" err="1"/>
              <a:t>home_screen.dart</a:t>
            </a:r>
            <a:r>
              <a:rPr lang="pt-BR" sz="1000" dirty="0"/>
              <a:t>'; // Importa a tela inicial</a:t>
            </a:r>
          </a:p>
          <a:p>
            <a:endParaRPr lang="pt-BR" sz="1000" dirty="0"/>
          </a:p>
          <a:p>
            <a:r>
              <a:rPr lang="pt-BR" sz="1000" dirty="0" err="1"/>
              <a:t>void</a:t>
            </a:r>
            <a:r>
              <a:rPr lang="pt-BR" sz="1000" dirty="0"/>
              <a:t> </a:t>
            </a:r>
            <a:r>
              <a:rPr lang="pt-BR" sz="1000" dirty="0" err="1"/>
              <a:t>main</a:t>
            </a:r>
            <a:r>
              <a:rPr lang="pt-BR" sz="1000" dirty="0"/>
              <a:t>() =&gt; </a:t>
            </a:r>
            <a:r>
              <a:rPr lang="pt-BR" sz="1000" dirty="0" err="1"/>
              <a:t>runApp</a:t>
            </a:r>
            <a:r>
              <a:rPr lang="pt-BR" sz="1000" dirty="0"/>
              <a:t>(</a:t>
            </a:r>
            <a:r>
              <a:rPr lang="pt-BR" sz="1000" dirty="0" err="1"/>
              <a:t>JogoDaVelhaApp</a:t>
            </a:r>
            <a:r>
              <a:rPr lang="pt-BR" sz="1000" dirty="0"/>
              <a:t>()); // Ponto de entrada da aplicação</a:t>
            </a:r>
          </a:p>
          <a:p>
            <a:endParaRPr lang="pt-BR" sz="1000" dirty="0"/>
          </a:p>
          <a:p>
            <a:r>
              <a:rPr lang="pt-BR" sz="1000" dirty="0" err="1"/>
              <a:t>class</a:t>
            </a:r>
            <a:r>
              <a:rPr lang="pt-BR" sz="1000" dirty="0"/>
              <a:t> </a:t>
            </a:r>
            <a:r>
              <a:rPr lang="pt-BR" sz="1000" dirty="0" err="1"/>
              <a:t>JogoDaVelhaApp</a:t>
            </a:r>
            <a:r>
              <a:rPr lang="pt-BR" sz="1000" dirty="0"/>
              <a:t> </a:t>
            </a:r>
            <a:r>
              <a:rPr lang="pt-BR" sz="1000" dirty="0" err="1"/>
              <a:t>extends</a:t>
            </a:r>
            <a:r>
              <a:rPr lang="pt-BR" sz="1000" dirty="0"/>
              <a:t> </a:t>
            </a:r>
            <a:r>
              <a:rPr lang="pt-BR" sz="1000" dirty="0" err="1"/>
              <a:t>StatelessWidget</a:t>
            </a:r>
            <a:r>
              <a:rPr lang="pt-BR" sz="1000" dirty="0"/>
              <a:t> {</a:t>
            </a:r>
          </a:p>
          <a:p>
            <a:r>
              <a:rPr lang="pt-BR" sz="1000" dirty="0"/>
              <a:t>  @override</a:t>
            </a:r>
          </a:p>
          <a:p>
            <a:r>
              <a:rPr lang="pt-BR" sz="1000" dirty="0"/>
              <a:t>  Widget build(</a:t>
            </a:r>
            <a:r>
              <a:rPr lang="pt-BR" sz="1000" dirty="0" err="1"/>
              <a:t>BuildContext</a:t>
            </a:r>
            <a:r>
              <a:rPr lang="pt-BR" sz="1000" dirty="0"/>
              <a:t> </a:t>
            </a:r>
            <a:r>
              <a:rPr lang="pt-BR" sz="1000" dirty="0" err="1"/>
              <a:t>context</a:t>
            </a:r>
            <a:r>
              <a:rPr lang="pt-BR" sz="1000" dirty="0"/>
              <a:t>) {</a:t>
            </a:r>
          </a:p>
          <a:p>
            <a:r>
              <a:rPr lang="pt-BR" sz="1000" dirty="0"/>
              <a:t>    </a:t>
            </a:r>
            <a:r>
              <a:rPr lang="pt-BR" sz="1000" dirty="0" err="1"/>
              <a:t>return</a:t>
            </a:r>
            <a:r>
              <a:rPr lang="pt-BR" sz="1000" dirty="0"/>
              <a:t> </a:t>
            </a:r>
            <a:r>
              <a:rPr lang="pt-BR" sz="1000" dirty="0" err="1"/>
              <a:t>MaterialApp</a:t>
            </a:r>
            <a:r>
              <a:rPr lang="pt-BR" sz="1000" dirty="0"/>
              <a:t>(</a:t>
            </a:r>
          </a:p>
          <a:p>
            <a:r>
              <a:rPr lang="pt-BR" sz="1000" dirty="0"/>
              <a:t>      </a:t>
            </a:r>
            <a:r>
              <a:rPr lang="pt-BR" sz="1000" dirty="0" err="1"/>
              <a:t>title</a:t>
            </a:r>
            <a:r>
              <a:rPr lang="pt-BR" sz="1000" dirty="0"/>
              <a:t>: 'Jogo da Velha', // Título da aplicação</a:t>
            </a:r>
          </a:p>
          <a:p>
            <a:r>
              <a:rPr lang="pt-BR" sz="1000" dirty="0"/>
              <a:t>      </a:t>
            </a:r>
            <a:r>
              <a:rPr lang="pt-BR" sz="1000" dirty="0" err="1"/>
              <a:t>theme</a:t>
            </a:r>
            <a:r>
              <a:rPr lang="pt-BR" sz="1000" dirty="0"/>
              <a:t>: </a:t>
            </a:r>
            <a:r>
              <a:rPr lang="pt-BR" sz="1000" dirty="0" err="1"/>
              <a:t>ThemeData</a:t>
            </a:r>
            <a:r>
              <a:rPr lang="pt-BR" sz="1000" dirty="0"/>
              <a:t>(</a:t>
            </a:r>
          </a:p>
          <a:p>
            <a:r>
              <a:rPr lang="pt-BR" sz="1000" dirty="0"/>
              <a:t>        </a:t>
            </a:r>
            <a:r>
              <a:rPr lang="pt-BR" sz="1000" dirty="0" err="1"/>
              <a:t>primarySwatch</a:t>
            </a:r>
            <a:r>
              <a:rPr lang="pt-BR" sz="1000" dirty="0"/>
              <a:t>: </a:t>
            </a:r>
            <a:r>
              <a:rPr lang="pt-BR" sz="1000" dirty="0" err="1"/>
              <a:t>Colors.blue</a:t>
            </a:r>
            <a:r>
              <a:rPr lang="pt-BR" sz="1000" dirty="0"/>
              <a:t>, // Define o tema da aplicação</a:t>
            </a:r>
          </a:p>
          <a:p>
            <a:r>
              <a:rPr lang="pt-BR" sz="1000" dirty="0"/>
              <a:t>      ),</a:t>
            </a:r>
          </a:p>
          <a:p>
            <a:r>
              <a:rPr lang="pt-BR" sz="1000" dirty="0"/>
              <a:t>      home: </a:t>
            </a:r>
            <a:r>
              <a:rPr lang="pt-BR" sz="1000" dirty="0" err="1"/>
              <a:t>HomeScreen</a:t>
            </a:r>
            <a:r>
              <a:rPr lang="pt-BR" sz="1000" dirty="0"/>
              <a:t>(), // Define a tela inicial da aplicação</a:t>
            </a:r>
          </a:p>
          <a:p>
            <a:r>
              <a:rPr lang="pt-BR" sz="1000" dirty="0"/>
              <a:t>    );</a:t>
            </a:r>
          </a:p>
          <a:p>
            <a:r>
              <a:rPr lang="pt-BR" sz="1000" dirty="0"/>
              <a:t>  }</a:t>
            </a:r>
          </a:p>
          <a:p>
            <a:r>
              <a:rPr lang="pt-BR" sz="1000" dirty="0"/>
              <a:t>}</a:t>
            </a:r>
          </a:p>
          <a:p>
            <a:endParaRPr lang="pt-BR" dirty="0"/>
          </a:p>
        </p:txBody>
      </p:sp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507993" y="1683202"/>
            <a:ext cx="602447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O que o código faz:</a:t>
            </a:r>
          </a:p>
          <a:p>
            <a:r>
              <a:rPr lang="pt-BR" sz="2400" dirty="0"/>
              <a:t>Este é o ponto de entrada da aplicação </a:t>
            </a:r>
            <a:r>
              <a:rPr lang="pt-BR" sz="2400" dirty="0" err="1"/>
              <a:t>Flutter</a:t>
            </a:r>
            <a:r>
              <a:rPr lang="pt-BR" sz="2400" dirty="0"/>
              <a:t>. </a:t>
            </a:r>
          </a:p>
          <a:p>
            <a:r>
              <a:rPr lang="pt-BR" sz="2400" dirty="0"/>
              <a:t>Aqui, inicializamos a aplicação e configuramos </a:t>
            </a:r>
          </a:p>
          <a:p>
            <a:r>
              <a:rPr lang="pt-BR" sz="2400" dirty="0"/>
              <a:t>a tela inicial.</a:t>
            </a:r>
          </a:p>
          <a:p>
            <a:endParaRPr lang="pt-BR" sz="2400" dirty="0"/>
          </a:p>
          <a:p>
            <a:r>
              <a:rPr lang="pt-BR" sz="2400" dirty="0"/>
              <a:t>Por que:</a:t>
            </a:r>
          </a:p>
          <a:p>
            <a:r>
              <a:rPr lang="pt-BR" sz="2400" dirty="0"/>
              <a:t>A função </a:t>
            </a:r>
            <a:r>
              <a:rPr lang="pt-BR" sz="2400" dirty="0" err="1"/>
              <a:t>main</a:t>
            </a:r>
            <a:r>
              <a:rPr lang="pt-BR" sz="2400" dirty="0"/>
              <a:t> é necessária para iniciar a </a:t>
            </a:r>
          </a:p>
          <a:p>
            <a:r>
              <a:rPr lang="pt-BR" sz="2400" dirty="0"/>
              <a:t>execução do aplicativo. </a:t>
            </a:r>
          </a:p>
          <a:p>
            <a:r>
              <a:rPr lang="pt-BR" sz="2400" dirty="0"/>
              <a:t>A classe </a:t>
            </a:r>
            <a:r>
              <a:rPr lang="pt-BR" sz="2400" dirty="0" err="1"/>
              <a:t>JogoDaVelhaApp</a:t>
            </a:r>
            <a:r>
              <a:rPr lang="pt-BR" sz="2400" dirty="0"/>
              <a:t> define o tema e a </a:t>
            </a:r>
          </a:p>
          <a:p>
            <a:r>
              <a:rPr lang="pt-BR" sz="2400" dirty="0"/>
              <a:t>tela inicial da aplicação.</a:t>
            </a:r>
          </a:p>
        </p:txBody>
      </p:sp>
      <p:sp>
        <p:nvSpPr>
          <p:cNvPr id="3" name="titulo_componente">
            <a:extLst>
              <a:ext uri="{FF2B5EF4-FFF2-40B4-BE49-F238E27FC236}">
                <a16:creationId xmlns:a16="http://schemas.microsoft.com/office/drawing/2014/main" id="{EE87FB02-E8CF-1AD9-184E-396C35C6CEFB}"/>
              </a:ext>
            </a:extLst>
          </p:cNvPr>
          <p:cNvSpPr txBox="1"/>
          <p:nvPr/>
        </p:nvSpPr>
        <p:spPr>
          <a:xfrm>
            <a:off x="2938277" y="1056036"/>
            <a:ext cx="3611245" cy="7788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400" dirty="0"/>
              <a:t>O que o código faz:</a:t>
            </a:r>
            <a:r>
              <a:rPr lang="pt-BR" sz="1600" dirty="0"/>
              <a:t>.</a:t>
            </a:r>
          </a:p>
          <a:p>
            <a:endParaRPr lang="pt-BR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271195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Dica 1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pic>
        <p:nvPicPr>
          <p:cNvPr id="16" name="Imagem 15">
            <a:extLst>
              <a:ext uri="{FF2B5EF4-FFF2-40B4-BE49-F238E27FC236}">
                <a16:creationId xmlns:a16="http://schemas.microsoft.com/office/drawing/2014/main" id="{CCB2F4C1-595D-BA4E-6571-ED7F4C1D70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45" y="7169292"/>
            <a:ext cx="805353" cy="77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0249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ulo_componente">
            <a:extLst>
              <a:ext uri="{FF2B5EF4-FFF2-40B4-BE49-F238E27FC236}">
                <a16:creationId xmlns:a16="http://schemas.microsoft.com/office/drawing/2014/main" id="{BFE04035-A416-E8FC-3F34-32A8186DCB80}"/>
              </a:ext>
            </a:extLst>
          </p:cNvPr>
          <p:cNvSpPr txBox="1"/>
          <p:nvPr/>
        </p:nvSpPr>
        <p:spPr>
          <a:xfrm>
            <a:off x="2986949" y="2081099"/>
            <a:ext cx="3523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Arquivo </a:t>
            </a:r>
            <a:r>
              <a:rPr lang="pt-BR" sz="2400" dirty="0" err="1"/>
              <a:t>home_screen.dart</a:t>
            </a:r>
            <a:endParaRPr lang="pt-BR" sz="2400"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6908AB0F-F0C2-F0CC-84BA-376274398006}"/>
              </a:ext>
            </a:extLst>
          </p:cNvPr>
          <p:cNvGrpSpPr/>
          <p:nvPr/>
        </p:nvGrpSpPr>
        <p:grpSpPr>
          <a:xfrm>
            <a:off x="0" y="790056"/>
            <a:ext cx="3230880" cy="924559"/>
            <a:chOff x="3055280" y="1398349"/>
            <a:chExt cx="2374474" cy="628139"/>
          </a:xfrm>
        </p:grpSpPr>
        <p:grpSp>
          <p:nvGrpSpPr>
            <p:cNvPr id="5" name="Grupo 1033" title="Título da Seção">
              <a:extLst>
                <a:ext uri="{FF2B5EF4-FFF2-40B4-BE49-F238E27FC236}">
                  <a16:creationId xmlns:a16="http://schemas.microsoft.com/office/drawing/2014/main" id="{1C0632A4-B158-9614-F540-505F678C773A}"/>
                </a:ext>
              </a:extLst>
            </p:cNvPr>
            <p:cNvGrpSpPr/>
            <p:nvPr/>
          </p:nvGrpSpPr>
          <p:grpSpPr>
            <a:xfrm>
              <a:off x="3055280" y="1398349"/>
              <a:ext cx="2374474" cy="628139"/>
              <a:chOff x="5431608" y="4234172"/>
              <a:chExt cx="4221287" cy="1116692"/>
            </a:xfrm>
          </p:grpSpPr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3A156CC8-A74C-EFB1-24F5-18C4847358CA}"/>
                  </a:ext>
                </a:extLst>
              </p:cNvPr>
              <p:cNvSpPr/>
              <p:nvPr/>
            </p:nvSpPr>
            <p:spPr>
              <a:xfrm rot="16200000">
                <a:off x="7971542" y="3805037"/>
                <a:ext cx="216000" cy="2875653"/>
              </a:xfrm>
              <a:prstGeom prst="rect">
                <a:avLst/>
              </a:prstGeom>
              <a:solidFill>
                <a:schemeClr val="tx1">
                  <a:alpha val="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1" name="Forma livre: Forma 90">
                <a:extLst>
                  <a:ext uri="{FF2B5EF4-FFF2-40B4-BE49-F238E27FC236}">
                    <a16:creationId xmlns:a16="http://schemas.microsoft.com/office/drawing/2014/main" id="{4AF3AFE0-F08F-12E2-9042-9AB08D4CE75D}"/>
                  </a:ext>
                </a:extLst>
              </p:cNvPr>
              <p:cNvSpPr/>
              <p:nvPr/>
            </p:nvSpPr>
            <p:spPr>
              <a:xfrm rot="16200000">
                <a:off x="5384583" y="5119448"/>
                <a:ext cx="225472" cy="126660"/>
              </a:xfrm>
              <a:custGeom>
                <a:avLst/>
                <a:gdLst>
                  <a:gd name="connsiteX0" fmla="*/ 221030 w 221030"/>
                  <a:gd name="connsiteY0" fmla="*/ 0 h 126660"/>
                  <a:gd name="connsiteX1" fmla="*/ 221030 w 221030"/>
                  <a:gd name="connsiteY1" fmla="*/ 126660 h 126660"/>
                  <a:gd name="connsiteX2" fmla="*/ 0 w 221030"/>
                  <a:gd name="connsiteY2" fmla="*/ 126660 h 126660"/>
                  <a:gd name="connsiteX3" fmla="*/ 992 w 221030"/>
                  <a:gd name="connsiteY3" fmla="*/ 121750 h 126660"/>
                  <a:gd name="connsiteX4" fmla="*/ 184669 w 221030"/>
                  <a:gd name="connsiteY4" fmla="*/ 0 h 1266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1030" h="126660">
                    <a:moveTo>
                      <a:pt x="221030" y="0"/>
                    </a:moveTo>
                    <a:lnTo>
                      <a:pt x="221030" y="126660"/>
                    </a:lnTo>
                    <a:lnTo>
                      <a:pt x="0" y="126660"/>
                    </a:lnTo>
                    <a:lnTo>
                      <a:pt x="992" y="121750"/>
                    </a:lnTo>
                    <a:cubicBezTo>
                      <a:pt x="31254" y="50203"/>
                      <a:pt x="102099" y="0"/>
                      <a:pt x="184669" y="0"/>
                    </a:cubicBez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2" name="Retângulo 11">
                <a:extLst>
                  <a:ext uri="{FF2B5EF4-FFF2-40B4-BE49-F238E27FC236}">
                    <a16:creationId xmlns:a16="http://schemas.microsoft.com/office/drawing/2014/main" id="{B0E47836-7FEB-4C45-F3E4-0AFC374366BA}"/>
                  </a:ext>
                </a:extLst>
              </p:cNvPr>
              <p:cNvSpPr/>
              <p:nvPr/>
            </p:nvSpPr>
            <p:spPr>
              <a:xfrm>
                <a:off x="5558271" y="5099224"/>
                <a:ext cx="1083443" cy="16265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3" name="Retângulo: Cantos superiores arredondados 38">
                <a:extLst>
                  <a:ext uri="{FF2B5EF4-FFF2-40B4-BE49-F238E27FC236}">
                    <a16:creationId xmlns:a16="http://schemas.microsoft.com/office/drawing/2014/main" id="{3683FAE5-56C1-26ED-2EF8-FAE6EF706997}"/>
                  </a:ext>
                </a:extLst>
              </p:cNvPr>
              <p:cNvSpPr/>
              <p:nvPr/>
            </p:nvSpPr>
            <p:spPr>
              <a:xfrm rot="16200000">
                <a:off x="7092252" y="2573528"/>
                <a:ext cx="900000" cy="4221287"/>
              </a:xfrm>
              <a:prstGeom prst="round2SameRect">
                <a:avLst>
                  <a:gd name="adj1" fmla="val 7001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sz="597" dirty="0"/>
              </a:p>
            </p:txBody>
          </p:sp>
          <p:sp>
            <p:nvSpPr>
              <p:cNvPr id="14" name="Caixa de texto 103">
                <a:extLst>
                  <a:ext uri="{FF2B5EF4-FFF2-40B4-BE49-F238E27FC236}">
                    <a16:creationId xmlns:a16="http://schemas.microsoft.com/office/drawing/2014/main" id="{754C87FB-7201-85EE-BE9B-F14E1F4E3F99}"/>
                  </a:ext>
                </a:extLst>
              </p:cNvPr>
              <p:cNvSpPr txBox="1"/>
              <p:nvPr/>
            </p:nvSpPr>
            <p:spPr>
              <a:xfrm>
                <a:off x="6372940" y="4324167"/>
                <a:ext cx="3188090" cy="720000"/>
              </a:xfrm>
              <a:prstGeom prst="rect">
                <a:avLst/>
              </a:prstGeom>
              <a:gradFill>
                <a:gsLst>
                  <a:gs pos="0">
                    <a:schemeClr val="tx1"/>
                  </a:gs>
                  <a:gs pos="100000">
                    <a:schemeClr val="tx1"/>
                  </a:gs>
                </a:gsLst>
                <a:lin ang="0" scaled="1"/>
              </a:gradFill>
            </p:spPr>
            <p:txBody>
              <a:bodyPr wrap="square" lIns="81000" tIns="0" rIns="81000" bIns="0" rtlCol="0" anchor="ctr">
                <a:noAutofit/>
              </a:bodyPr>
              <a:lstStyle/>
              <a:p>
                <a:pPr algn="ctr" rtl="0"/>
                <a:r>
                  <a:rPr lang="pt-BR" sz="3200" noProof="1">
                    <a:solidFill>
                      <a:schemeClr val="bg1"/>
                    </a:solidFill>
                    <a:latin typeface="ADLaM Display" panose="020F0502020204030204" pitchFamily="2" charset="0"/>
                    <a:ea typeface="ADLaM Display" panose="020F0502020204030204" pitchFamily="2" charset="0"/>
                    <a:cs typeface="ADLaM Display" panose="020F0502020204030204" pitchFamily="2" charset="0"/>
                  </a:rPr>
                  <a:t>02 e meio</a:t>
                </a:r>
              </a:p>
            </p:txBody>
          </p:sp>
        </p:grpSp>
        <p:grpSp>
          <p:nvGrpSpPr>
            <p:cNvPr id="6" name="Grupo 1037" descr="Ícone de Dispositivo&#10;">
              <a:extLst>
                <a:ext uri="{FF2B5EF4-FFF2-40B4-BE49-F238E27FC236}">
                  <a16:creationId xmlns:a16="http://schemas.microsoft.com/office/drawing/2014/main" id="{395C0350-16C4-9D02-D0F7-F9CE2A434384}"/>
                </a:ext>
              </a:extLst>
            </p:cNvPr>
            <p:cNvGrpSpPr/>
            <p:nvPr/>
          </p:nvGrpSpPr>
          <p:grpSpPr>
            <a:xfrm>
              <a:off x="3136650" y="1484829"/>
              <a:ext cx="365804" cy="333288"/>
              <a:chOff x="5576267" y="4387912"/>
              <a:chExt cx="650318" cy="592512"/>
            </a:xfrm>
          </p:grpSpPr>
          <p:pic>
            <p:nvPicPr>
              <p:cNvPr id="7" name="Elemento gráfico 137" descr="Espaço Reservado para Ícone">
                <a:extLst>
                  <a:ext uri="{FF2B5EF4-FFF2-40B4-BE49-F238E27FC236}">
                    <a16:creationId xmlns:a16="http://schemas.microsoft.com/office/drawing/2014/main" id="{B8F31D47-9C87-3986-A401-F86D9ABF94F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576267" y="4387912"/>
                <a:ext cx="650318" cy="592512"/>
              </a:xfrm>
              <a:prstGeom prst="rect">
                <a:avLst/>
              </a:prstGeom>
              <a:effectLst/>
            </p:spPr>
          </p:pic>
          <p:pic>
            <p:nvPicPr>
              <p:cNvPr id="8" name="Elemento gráfico 124" descr="Livros" title="Espaço reservado para ícone">
                <a:extLst>
                  <a:ext uri="{FF2B5EF4-FFF2-40B4-BE49-F238E27FC236}">
                    <a16:creationId xmlns:a16="http://schemas.microsoft.com/office/drawing/2014/main" id="{71DFF874-B171-8E21-7B9D-08A27E47B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707529" y="4490271"/>
                <a:ext cx="387795" cy="387795"/>
              </a:xfrm>
              <a:prstGeom prst="rect">
                <a:avLst/>
              </a:prstGeom>
            </p:spPr>
          </p:pic>
        </p:grpSp>
      </p:grpSp>
      <p:sp>
        <p:nvSpPr>
          <p:cNvPr id="21" name="texto_componente">
            <a:extLst>
              <a:ext uri="{FF2B5EF4-FFF2-40B4-BE49-F238E27FC236}">
                <a16:creationId xmlns:a16="http://schemas.microsoft.com/office/drawing/2014/main" id="{42A7B849-C11C-C363-D459-2D8E6C66147E}"/>
              </a:ext>
            </a:extLst>
          </p:cNvPr>
          <p:cNvSpPr txBox="1"/>
          <p:nvPr/>
        </p:nvSpPr>
        <p:spPr>
          <a:xfrm>
            <a:off x="359587" y="2946064"/>
            <a:ext cx="496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/>
              <a:t>Crie o arquivo </a:t>
            </a:r>
            <a:r>
              <a:rPr lang="pt-BR" sz="1600" b="1" dirty="0" err="1"/>
              <a:t>home_screen.dart</a:t>
            </a:r>
            <a:r>
              <a:rPr lang="pt-BR" sz="1600" b="1" dirty="0"/>
              <a:t> na pasta </a:t>
            </a:r>
            <a:r>
              <a:rPr lang="pt-BR" sz="1600" b="1" dirty="0" err="1"/>
              <a:t>lib</a:t>
            </a:r>
            <a:r>
              <a:rPr lang="pt-BR" sz="1600" b="1" dirty="0"/>
              <a:t> e adicione </a:t>
            </a:r>
          </a:p>
          <a:p>
            <a:r>
              <a:rPr lang="pt-BR" sz="1600" b="1" dirty="0"/>
              <a:t>o seguinte código:</a:t>
            </a:r>
            <a:endParaRPr lang="pt-BR" dirty="0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07505B0-329E-6D9A-E9D5-3A423EC0B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457" y="4516444"/>
            <a:ext cx="6465588" cy="468052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  <p:extLst>
      <p:ext uri="{BB962C8B-B14F-4D97-AF65-F5344CB8AC3E}">
        <p14:creationId xmlns:p14="http://schemas.microsoft.com/office/powerpoint/2010/main" val="15860931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Shannon Smith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FF0030"/>
      </a:accent1>
      <a:accent2>
        <a:srgbClr val="F06463"/>
      </a:accent2>
      <a:accent3>
        <a:srgbClr val="F3EF22"/>
      </a:accent3>
      <a:accent4>
        <a:srgbClr val="2A744A"/>
      </a:accent4>
      <a:accent5>
        <a:srgbClr val="FF0030"/>
      </a:accent5>
      <a:accent6>
        <a:srgbClr val="F3EF22"/>
      </a:accent6>
      <a:hlink>
        <a:srgbClr val="FF0030"/>
      </a:hlink>
      <a:folHlink>
        <a:srgbClr val="FF0030"/>
      </a:folHlink>
    </a:clrScheme>
    <a:fontScheme name="Custom 2">
      <a:majorFont>
        <a:latin typeface="Comic Sans MS"/>
        <a:ea typeface=""/>
        <a:cs typeface=""/>
      </a:majorFont>
      <a:minorFont>
        <a:latin typeface="Calibri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1756206_TF66781421_Win32.potx" id="{416EC1DF-ACE3-4617-9A6D-E0E0ACDCF0CC}" vid="{0E78EA9A-875D-4BB9-9412-A6B6C248D7C2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352E3BC-8108-4473-AF33-C93DA317E3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8DCC618-084E-430C-B457-3CD1B78A57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AC7F513-037B-408C-8F26-114261EF754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Pôster de infográficos para educação</Template>
  <TotalTime>478</TotalTime>
  <Words>1973</Words>
  <Application>Microsoft Office PowerPoint</Application>
  <PresentationFormat>Papel A4 (210 x 297 mm)</PresentationFormat>
  <Paragraphs>336</Paragraphs>
  <Slides>22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ADLaM Display</vt:lpstr>
      <vt:lpstr>Arial</vt:lpstr>
      <vt:lpstr>Bauhaus 93</vt:lpstr>
      <vt:lpstr>Calibri</vt:lpstr>
      <vt:lpstr>Corbel</vt:lpstr>
      <vt:lpstr>Tema do Office</vt:lpstr>
      <vt:lpstr>Infográfico de Educação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Infográfico de Educação</dc:title>
  <dc:creator>LUCIANO GARCIA</dc:creator>
  <cp:lastModifiedBy>AM01</cp:lastModifiedBy>
  <cp:revision>8</cp:revision>
  <dcterms:created xsi:type="dcterms:W3CDTF">2024-05-27T01:31:55Z</dcterms:created>
  <dcterms:modified xsi:type="dcterms:W3CDTF">2024-05-28T19:43:29Z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